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49" r:id="rId1"/>
  </p:sldMasterIdLst>
  <p:sldIdLst>
    <p:sldId id="256" r:id="rId2"/>
    <p:sldId id="258" r:id="rId3"/>
    <p:sldId id="257" r:id="rId4"/>
    <p:sldId id="262" r:id="rId5"/>
    <p:sldId id="259" r:id="rId6"/>
    <p:sldId id="268" r:id="rId7"/>
    <p:sldId id="260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9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CA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1B80FA3-EDE8-2F46-9B80-238D1C73FB87}" type="datetimeFigureOut">
              <a:rPr lang="en-US" smtClean="0"/>
              <a:pPr/>
              <a:t>9/13/18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6571003-75A1-8E4D-BCDF-6FE7FEA66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0FA3-EDE8-2F46-9B80-238D1C73FB87}" type="datetimeFigureOut">
              <a:rPr lang="en-US" smtClean="0"/>
              <a:pPr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1003-75A1-8E4D-BCDF-6FE7FEA66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0FA3-EDE8-2F46-9B80-238D1C73FB87}" type="datetimeFigureOut">
              <a:rPr lang="en-US" smtClean="0"/>
              <a:pPr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1003-75A1-8E4D-BCDF-6FE7FEA66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0FA3-EDE8-2F46-9B80-238D1C73FB87}" type="datetimeFigureOut">
              <a:rPr lang="en-US" smtClean="0"/>
              <a:pPr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1003-75A1-8E4D-BCDF-6FE7FEA66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0FA3-EDE8-2F46-9B80-238D1C73FB87}" type="datetimeFigureOut">
              <a:rPr lang="en-US" smtClean="0"/>
              <a:pPr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1003-75A1-8E4D-BCDF-6FE7FEA66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0FA3-EDE8-2F46-9B80-238D1C73FB87}" type="datetimeFigureOut">
              <a:rPr lang="en-US" smtClean="0"/>
              <a:pPr/>
              <a:t>9/13/18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1003-75A1-8E4D-BCDF-6FE7FEA66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1B80FA3-EDE8-2F46-9B80-238D1C73FB87}" type="datetimeFigureOut">
              <a:rPr lang="en-US" smtClean="0"/>
              <a:pPr/>
              <a:t>9/13/18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6571003-75A1-8E4D-BCDF-6FE7FEA661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1B80FA3-EDE8-2F46-9B80-238D1C73FB87}" type="datetimeFigureOut">
              <a:rPr lang="en-US" smtClean="0"/>
              <a:pPr/>
              <a:t>9/13/18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6571003-75A1-8E4D-BCDF-6FE7FEA66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0FA3-EDE8-2F46-9B80-238D1C73FB87}" type="datetimeFigureOut">
              <a:rPr lang="en-US" smtClean="0"/>
              <a:pPr/>
              <a:t>9/13/18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1003-75A1-8E4D-BCDF-6FE7FEA66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0FA3-EDE8-2F46-9B80-238D1C73FB87}" type="datetimeFigureOut">
              <a:rPr lang="en-US" smtClean="0"/>
              <a:pPr/>
              <a:t>9/13/18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1003-75A1-8E4D-BCDF-6FE7FEA66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CA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0FA3-EDE8-2F46-9B80-238D1C73FB87}" type="datetimeFigureOut">
              <a:rPr lang="en-US" smtClean="0"/>
              <a:pPr/>
              <a:t>9/13/18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1003-75A1-8E4D-BCDF-6FE7FEA66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CA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CA" smtClean="0"/>
              <a:t>Click to edit Master text styles</a:t>
            </a:r>
          </a:p>
          <a:p>
            <a:pPr lvl="1" eaLnBrk="1" latinLnBrk="0" hangingPunct="1"/>
            <a:r>
              <a:rPr kumimoji="0" lang="en-CA" smtClean="0"/>
              <a:t>Second level</a:t>
            </a:r>
          </a:p>
          <a:p>
            <a:pPr lvl="2" eaLnBrk="1" latinLnBrk="0" hangingPunct="1"/>
            <a:r>
              <a:rPr kumimoji="0" lang="en-CA" smtClean="0"/>
              <a:t>Third level</a:t>
            </a:r>
          </a:p>
          <a:p>
            <a:pPr lvl="3" eaLnBrk="1" latinLnBrk="0" hangingPunct="1"/>
            <a:r>
              <a:rPr kumimoji="0" lang="en-CA" smtClean="0"/>
              <a:t>Fourth level</a:t>
            </a:r>
          </a:p>
          <a:p>
            <a:pPr lvl="4" eaLnBrk="1" latinLnBrk="0" hangingPunct="1"/>
            <a:r>
              <a:rPr kumimoji="0" lang="en-CA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1B80FA3-EDE8-2F46-9B80-238D1C73FB87}" type="datetimeFigureOut">
              <a:rPr lang="en-US" smtClean="0"/>
              <a:pPr/>
              <a:t>9/13/18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6571003-75A1-8E4D-BCDF-6FE7FEA66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Preparations for the Testing of </a:t>
            </a:r>
            <a:r>
              <a:rPr lang="en-US" dirty="0" err="1" smtClean="0"/>
              <a:t>ITk</a:t>
            </a:r>
            <a:r>
              <a:rPr lang="en-US" dirty="0" smtClean="0"/>
              <a:t> Silicon Strip Sensors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Andrew Musgrave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Test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Analog tests of the ABC130 produce long and unreadable output files</a:t>
            </a:r>
          </a:p>
          <a:p>
            <a:r>
              <a:rPr lang="en-US" dirty="0" smtClean="0"/>
              <a:t>Root scripts are used to parse this output and produce plots</a:t>
            </a:r>
            <a:endParaRPr lang="en-US" dirty="0"/>
          </a:p>
        </p:txBody>
      </p:sp>
      <p:pic>
        <p:nvPicPr>
          <p:cNvPr id="9" name="Content Placeholder 8" descr="Screen Shot 2018-09-16 at 1.20.03 PM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2570" b="-3257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ITSDAQ 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ITSDAQ is the data acquisition software for the ABC130 and ABC*</a:t>
            </a:r>
          </a:p>
          <a:p>
            <a:r>
              <a:rPr lang="en-US" dirty="0" smtClean="0"/>
              <a:t>It was installed on the clean room computer for use with the single chip tester</a:t>
            </a:r>
            <a:endParaRPr lang="en-US" dirty="0"/>
          </a:p>
        </p:txBody>
      </p:sp>
      <p:pic>
        <p:nvPicPr>
          <p:cNvPr id="5" name="Content Placeholder 6" descr="Screen Shot 2018-09-16 at 10.52.20 AM.png"/>
          <p:cNvPicPr>
            <a:picLocks noChangeAspect="1"/>
          </p:cNvPicPr>
          <p:nvPr/>
        </p:nvPicPr>
        <p:blipFill>
          <a:blip r:embed="rId2"/>
          <a:srcRect t="-45269" b="-45269"/>
          <a:stretch>
            <a:fillRect/>
          </a:stretch>
        </p:blipFill>
        <p:spPr>
          <a:xfrm>
            <a:off x="4826000" y="1600200"/>
            <a:ext cx="3620168" cy="4057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Learning Experience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Through this opportunity I have learned many things, including:</a:t>
            </a:r>
          </a:p>
          <a:p>
            <a:r>
              <a:rPr lang="en-US" dirty="0" smtClean="0"/>
              <a:t>How to use the ROOT data analysis framework</a:t>
            </a:r>
          </a:p>
          <a:p>
            <a:r>
              <a:rPr lang="en-US" dirty="0" smtClean="0"/>
              <a:t>How to work in a clean room environment</a:t>
            </a:r>
          </a:p>
          <a:p>
            <a:r>
              <a:rPr lang="en-US" dirty="0" smtClean="0"/>
              <a:t>A great deal about silicon tracking detectors!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Tracking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inner tracking detector is a large area silicon sensor </a:t>
            </a:r>
          </a:p>
          <a:p>
            <a:r>
              <a:rPr lang="en-US" sz="2400" dirty="0" smtClean="0"/>
              <a:t>It must have full coverage (</a:t>
            </a:r>
            <a:r>
              <a:rPr lang="en-US" sz="2400" dirty="0" err="1" smtClean="0"/>
              <a:t>hermeticity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It consists of pixel </a:t>
            </a:r>
            <a:r>
              <a:rPr lang="en-US" sz="2400" dirty="0"/>
              <a:t>d</a:t>
            </a:r>
            <a:r>
              <a:rPr lang="en-US" sz="2400" dirty="0" smtClean="0"/>
              <a:t>etectors on the inner layers and strip detectors on the outer layers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440" y="1417638"/>
            <a:ext cx="3281359" cy="1904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60976" y="3487721"/>
            <a:ext cx="2906656" cy="2016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High Luminosity LHC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buClr>
                <a:schemeClr val="accent3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The HL-LHC will </a:t>
            </a:r>
            <a:r>
              <a:rPr lang="en-US" sz="2400" dirty="0" smtClean="0">
                <a:solidFill>
                  <a:schemeClr val="tx1"/>
                </a:solidFill>
              </a:rPr>
              <a:t>increase luminosity  from </a:t>
            </a:r>
            <a:r>
              <a:rPr lang="en-US" sz="2400" dirty="0" smtClean="0">
                <a:solidFill>
                  <a:schemeClr val="tx1"/>
                </a:solidFill>
              </a:rPr>
              <a:t>1x 10</a:t>
            </a:r>
            <a:r>
              <a:rPr lang="en-US" sz="2400" baseline="30000" dirty="0" smtClean="0">
                <a:solidFill>
                  <a:schemeClr val="tx1"/>
                </a:solidFill>
              </a:rPr>
              <a:t>34</a:t>
            </a:r>
            <a:r>
              <a:rPr lang="en-US" sz="2400" dirty="0" smtClean="0">
                <a:solidFill>
                  <a:schemeClr val="tx1"/>
                </a:solidFill>
              </a:rPr>
              <a:t> cm</a:t>
            </a:r>
            <a:r>
              <a:rPr lang="en-US" sz="2400" baseline="30000" dirty="0" smtClean="0">
                <a:solidFill>
                  <a:schemeClr val="tx1"/>
                </a:solidFill>
              </a:rPr>
              <a:t>-2</a:t>
            </a:r>
            <a:r>
              <a:rPr lang="en-US" sz="2400" dirty="0" smtClean="0">
                <a:solidFill>
                  <a:schemeClr val="tx1"/>
                </a:solidFill>
              </a:rPr>
              <a:t>s</a:t>
            </a:r>
            <a:r>
              <a:rPr lang="en-US" sz="2400" baseline="30000" dirty="0" smtClean="0">
                <a:solidFill>
                  <a:schemeClr val="tx1"/>
                </a:solidFill>
              </a:rPr>
              <a:t>-1 </a:t>
            </a:r>
            <a:r>
              <a:rPr lang="en-US" sz="2400" dirty="0" smtClean="0">
                <a:solidFill>
                  <a:schemeClr val="tx1"/>
                </a:solidFill>
              </a:rPr>
              <a:t>to 7.5 </a:t>
            </a:r>
            <a:r>
              <a:rPr lang="en-US" sz="2400" dirty="0" err="1" smtClean="0">
                <a:solidFill>
                  <a:schemeClr val="tx1"/>
                </a:solidFill>
              </a:rPr>
              <a:t>x</a:t>
            </a:r>
            <a:r>
              <a:rPr lang="en-US" sz="2400" dirty="0" smtClean="0">
                <a:solidFill>
                  <a:schemeClr val="tx1"/>
                </a:solidFill>
              </a:rPr>
              <a:t> 10</a:t>
            </a:r>
            <a:r>
              <a:rPr lang="en-US" sz="2400" baseline="30000" dirty="0" smtClean="0">
                <a:solidFill>
                  <a:schemeClr val="tx1"/>
                </a:solidFill>
              </a:rPr>
              <a:t>34</a:t>
            </a:r>
            <a:r>
              <a:rPr lang="en-US" sz="2400" dirty="0" smtClean="0">
                <a:solidFill>
                  <a:schemeClr val="tx1"/>
                </a:solidFill>
              </a:rPr>
              <a:t> cm</a:t>
            </a:r>
            <a:r>
              <a:rPr lang="en-US" sz="2400" baseline="30000" dirty="0" smtClean="0">
                <a:solidFill>
                  <a:schemeClr val="tx1"/>
                </a:solidFill>
              </a:rPr>
              <a:t>-2</a:t>
            </a:r>
            <a:r>
              <a:rPr lang="en-US" sz="2400" dirty="0" smtClean="0">
                <a:solidFill>
                  <a:schemeClr val="tx1"/>
                </a:solidFill>
              </a:rPr>
              <a:t>s</a:t>
            </a:r>
            <a:r>
              <a:rPr lang="en-US" sz="2400" baseline="30000" dirty="0" smtClean="0">
                <a:solidFill>
                  <a:schemeClr val="tx1"/>
                </a:solidFill>
              </a:rPr>
              <a:t>-1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Clr>
                <a:schemeClr val="accent3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The total dataset will be increased by an order of magnitude</a:t>
            </a:r>
          </a:p>
          <a:p>
            <a:pPr lvl="1">
              <a:buClr>
                <a:schemeClr val="accent3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Installation will take place in 2024-2026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0" y="2227263"/>
            <a:ext cx="3098800" cy="2928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Each time an ionizing particle passes through a detector layer a vertex is recorded</a:t>
            </a:r>
          </a:p>
          <a:p>
            <a:r>
              <a:rPr lang="en-US" sz="2400" dirty="0" smtClean="0"/>
              <a:t>The sensors on each side of a layer are angled relative to each other</a:t>
            </a:r>
          </a:p>
          <a:p>
            <a:r>
              <a:rPr lang="en-US" sz="2400" dirty="0" smtClean="0"/>
              <a:t>A </a:t>
            </a:r>
            <a:r>
              <a:rPr lang="en-US" sz="2400" dirty="0"/>
              <a:t>s</a:t>
            </a:r>
            <a:r>
              <a:rPr lang="en-US" sz="2400" dirty="0" smtClean="0"/>
              <a:t>ophisticated algorithm is used to reconstruct the particle tracks from these vertices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440" y="2396789"/>
            <a:ext cx="2976559" cy="1948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Strip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Consists of </a:t>
            </a:r>
            <a:r>
              <a:rPr lang="en-US" sz="2200" dirty="0" err="1" smtClean="0"/>
              <a:t>n</a:t>
            </a:r>
            <a:r>
              <a:rPr lang="en-US" sz="2200" dirty="0" smtClean="0"/>
              <a:t>+ implants in a </a:t>
            </a:r>
            <a:r>
              <a:rPr lang="en-US" sz="2200" dirty="0" err="1" smtClean="0"/>
              <a:t>p</a:t>
            </a:r>
            <a:r>
              <a:rPr lang="en-US" sz="2200" dirty="0" smtClean="0"/>
              <a:t> substrate</a:t>
            </a:r>
          </a:p>
          <a:p>
            <a:r>
              <a:rPr lang="en-US" sz="2200" dirty="0" smtClean="0"/>
              <a:t>The implants are AC coupled to aluminum </a:t>
            </a:r>
            <a:r>
              <a:rPr lang="en-US" sz="2200" dirty="0" smtClean="0"/>
              <a:t>strips</a:t>
            </a:r>
          </a:p>
          <a:p>
            <a:r>
              <a:rPr lang="en-US" sz="2200" dirty="0" smtClean="0"/>
              <a:t>Held in reverse bias of up to 700V</a:t>
            </a:r>
          </a:p>
          <a:p>
            <a:r>
              <a:rPr lang="en-US" sz="2200" dirty="0" smtClean="0"/>
              <a:t>An ionizing particle passing through the detector frees charge carriers and induces a voltage spike in the sensor strip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851" y="2400300"/>
            <a:ext cx="3154149" cy="20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Chips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ABC130 or ABC* chips are used to gather data from the strip sensors</a:t>
            </a:r>
          </a:p>
          <a:p>
            <a:r>
              <a:rPr lang="en-US" dirty="0" smtClean="0"/>
              <a:t>Each ABC receives input from 256 strips</a:t>
            </a:r>
          </a:p>
          <a:p>
            <a:r>
              <a:rPr lang="en-US" dirty="0" smtClean="0"/>
              <a:t>The ABC is responsible for digitizing data and managing readout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908685"/>
            <a:ext cx="4038600" cy="3116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Testing at Carleton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5000 sensors will pass through </a:t>
            </a:r>
            <a:r>
              <a:rPr lang="en-US" sz="2400" dirty="0" smtClean="0"/>
              <a:t>C</a:t>
            </a:r>
            <a:r>
              <a:rPr lang="en-US" sz="2400" dirty="0" smtClean="0"/>
              <a:t>arleton by the end of 2023</a:t>
            </a:r>
          </a:p>
          <a:p>
            <a:r>
              <a:rPr lang="en-US" sz="2400" dirty="0" smtClean="0"/>
              <a:t>Visual </a:t>
            </a:r>
            <a:r>
              <a:rPr lang="en-US" sz="2400" dirty="0" smtClean="0"/>
              <a:t>inspection</a:t>
            </a:r>
          </a:p>
          <a:p>
            <a:r>
              <a:rPr lang="en-US" sz="2400" dirty="0" smtClean="0"/>
              <a:t>Basic metrology: sensor flatness</a:t>
            </a:r>
          </a:p>
          <a:p>
            <a:r>
              <a:rPr lang="en-US" sz="2400" dirty="0" smtClean="0"/>
              <a:t>Leakage Current: IV curve</a:t>
            </a:r>
          </a:p>
          <a:p>
            <a:r>
              <a:rPr lang="en-US" sz="2400" dirty="0" smtClean="0"/>
              <a:t>Full depletion voltage: CV curve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206" y="1968500"/>
            <a:ext cx="2904185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Raspberry Pi is used to monitor the conditions in the Clean Room</a:t>
            </a:r>
          </a:p>
          <a:p>
            <a:r>
              <a:rPr lang="en-US" dirty="0" smtClean="0"/>
              <a:t>I maintained this system and implemented a database to record and manage environmental data</a:t>
            </a:r>
          </a:p>
        </p:txBody>
      </p:sp>
      <p:pic>
        <p:nvPicPr>
          <p:cNvPr id="6" name="Content Placeholder 5" descr="Screen Shot 2018-09-16 at 12.28.58 PM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8313" b="-5831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 assisted in measuring the IV and CV curves for a pair of sensors</a:t>
            </a:r>
          </a:p>
          <a:p>
            <a:r>
              <a:rPr lang="en-US" dirty="0" smtClean="0"/>
              <a:t>Breakdown voltage and full depletion voltage were observed</a:t>
            </a:r>
            <a:endParaRPr lang="en-US" dirty="0" smtClean="0"/>
          </a:p>
        </p:txBody>
      </p:sp>
      <p:pic>
        <p:nvPicPr>
          <p:cNvPr id="5" name="Content Placeholder 4" descr="Screen Shot 2018-09-16 at 12.56.41 PM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2550" b="-52550"/>
          <a:stretch>
            <a:fillRect/>
          </a:stretch>
        </p:blipFill>
        <p:spPr>
          <a:xfrm>
            <a:off x="4648200" y="274638"/>
            <a:ext cx="4038600" cy="4525963"/>
          </a:xfrm>
        </p:spPr>
      </p:pic>
      <p:pic>
        <p:nvPicPr>
          <p:cNvPr id="6" name="Picture 5" descr="Screen Shot 2018-09-16 at 1.03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744867"/>
            <a:ext cx="4038600" cy="2198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Urban.thmx</Template>
  <TotalTime>8348</TotalTime>
  <Words>396</Words>
  <Application>Microsoft Macintosh PowerPoint</Application>
  <PresentationFormat>On-screen Show (4:3)</PresentationFormat>
  <Paragraphs>46</Paragraphs>
  <Slides>12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Urban</vt:lpstr>
      <vt:lpstr>Preparations for the Testing of ITk Silicon Strip Sensors</vt:lpstr>
      <vt:lpstr>Inner Tracking Detector</vt:lpstr>
      <vt:lpstr>The High Luminosity LHC</vt:lpstr>
      <vt:lpstr>Track Reconstruction</vt:lpstr>
      <vt:lpstr>Silicon Strip Detector</vt:lpstr>
      <vt:lpstr>Readout Chips</vt:lpstr>
      <vt:lpstr>Sensor Testing at Carleton</vt:lpstr>
      <vt:lpstr>Environmental Monitoring</vt:lpstr>
      <vt:lpstr>Sensor Measurements</vt:lpstr>
      <vt:lpstr>Analog Test Code</vt:lpstr>
      <vt:lpstr>ITSDAQ Installation</vt:lpstr>
      <vt:lpstr>A Learning Experience</vt:lpstr>
    </vt:vector>
  </TitlesOfParts>
  <Company>Magor Communications Corp.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Inner Tracking Detector</dc:title>
  <dc:creator>Andrew Musgrave</dc:creator>
  <cp:lastModifiedBy>Andrew Musgrave</cp:lastModifiedBy>
  <cp:revision>3</cp:revision>
  <dcterms:created xsi:type="dcterms:W3CDTF">2018-09-13T12:58:41Z</dcterms:created>
  <dcterms:modified xsi:type="dcterms:W3CDTF">2018-09-17T15:03:13Z</dcterms:modified>
</cp:coreProperties>
</file>