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9" r:id="rId3"/>
    <p:sldId id="260" r:id="rId4"/>
    <p:sldId id="262" r:id="rId5"/>
    <p:sldId id="263" r:id="rId6"/>
    <p:sldId id="269" r:id="rId7"/>
    <p:sldId id="265" r:id="rId8"/>
    <p:sldId id="266" r:id="rId9"/>
    <p:sldId id="267" r:id="rId10"/>
    <p:sldId id="270" r:id="rId11"/>
    <p:sldId id="271" r:id="rId12"/>
    <p:sldId id="272" r:id="rId13"/>
    <p:sldId id="273" r:id="rId14"/>
    <p:sldId id="297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304" r:id="rId23"/>
    <p:sldId id="284" r:id="rId24"/>
    <p:sldId id="298" r:id="rId25"/>
    <p:sldId id="285" r:id="rId26"/>
    <p:sldId id="286" r:id="rId27"/>
    <p:sldId id="295" r:id="rId28"/>
    <p:sldId id="299" r:id="rId29"/>
    <p:sldId id="296" r:id="rId30"/>
    <p:sldId id="303" r:id="rId31"/>
    <p:sldId id="287" r:id="rId32"/>
    <p:sldId id="288" r:id="rId33"/>
    <p:sldId id="300" r:id="rId34"/>
    <p:sldId id="289" r:id="rId35"/>
    <p:sldId id="291" r:id="rId36"/>
    <p:sldId id="292" r:id="rId37"/>
    <p:sldId id="301" r:id="rId38"/>
    <p:sldId id="302" r:id="rId39"/>
    <p:sldId id="293" r:id="rId40"/>
    <p:sldId id="294" r:id="rId41"/>
    <p:sldId id="26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895D61-A015-5445-BA5C-114665428A9F}">
          <p14:sldIdLst>
            <p14:sldId id="256"/>
            <p14:sldId id="259"/>
            <p14:sldId id="260"/>
            <p14:sldId id="262"/>
            <p14:sldId id="263"/>
            <p14:sldId id="269"/>
            <p14:sldId id="265"/>
            <p14:sldId id="266"/>
            <p14:sldId id="267"/>
            <p14:sldId id="270"/>
            <p14:sldId id="271"/>
            <p14:sldId id="272"/>
            <p14:sldId id="273"/>
            <p14:sldId id="297"/>
            <p14:sldId id="276"/>
            <p14:sldId id="277"/>
            <p14:sldId id="278"/>
            <p14:sldId id="279"/>
            <p14:sldId id="280"/>
            <p14:sldId id="281"/>
            <p14:sldId id="282"/>
            <p14:sldId id="304"/>
            <p14:sldId id="284"/>
          </p14:sldIdLst>
        </p14:section>
        <p14:section name="Bonus Slides" id="{9C829692-FE9A-FF48-8E1F-18F7CADC3E4C}">
          <p14:sldIdLst>
            <p14:sldId id="298"/>
            <p14:sldId id="285"/>
            <p14:sldId id="286"/>
            <p14:sldId id="295"/>
            <p14:sldId id="299"/>
            <p14:sldId id="296"/>
            <p14:sldId id="303"/>
            <p14:sldId id="287"/>
            <p14:sldId id="288"/>
            <p14:sldId id="300"/>
            <p14:sldId id="289"/>
            <p14:sldId id="291"/>
            <p14:sldId id="292"/>
            <p14:sldId id="301"/>
            <p14:sldId id="302"/>
            <p14:sldId id="293"/>
            <p14:sldId id="294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B9"/>
    <a:srgbClr val="FFB54D"/>
    <a:srgbClr val="203864"/>
    <a:srgbClr val="9DC3E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7917"/>
  </p:normalViewPr>
  <p:slideViewPr>
    <p:cSldViewPr snapToGrid="0" snapToObjects="1">
      <p:cViewPr>
        <p:scale>
          <a:sx n="84" d="100"/>
          <a:sy n="84" d="100"/>
        </p:scale>
        <p:origin x="1008" y="31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3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9212A-D111-8C48-88F7-B4A9C7D1972D}" type="datetimeFigureOut">
              <a:rPr lang="en-US" smtClean="0"/>
              <a:t>9/17/18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5842C-2EB5-BA44-A459-1A8CF95AC9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6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82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794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3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12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2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0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205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07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C37C6-5449-0B47-B02E-760352717D7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25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33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0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60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65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61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597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2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82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16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C37C6-5449-0B47-B02E-760352717D7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19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C37C6-5449-0B47-B02E-760352717D7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8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01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C37C6-5449-0B47-B02E-760352717D7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12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9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C37C6-5449-0B47-B02E-760352717D7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046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Checkton light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C37C6-5449-0B47-B02E-760352717D7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65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C37C6-5449-0B47-B02E-760352717D7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837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C37C6-5449-0B47-B02E-760352717D7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796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C37C6-5449-0B47-B02E-760352717D7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10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936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0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006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675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53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52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182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5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708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1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57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03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842C-2EB5-BA44-A459-1A8CF95AC9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0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28CD9-223F-394F-AFDC-7B002434D8B2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5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D381-28CD-3846-B77E-6C85494AB039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7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8E18-65E0-2F4A-A249-218963BDC230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1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6E3FB-75D7-AD49-BE73-0B8CB1B30AD1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1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824FA-F908-D14D-99A6-4986A3B2B322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F4F99-096B-E048-8834-95FE0B438427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3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B2A-ECFA-974D-8BAB-9388A11C8989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1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F66-35A0-2145-8EF8-C05C3DB33768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1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1D36-A75D-D947-868E-6D456CE6E18B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6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9EF-884B-0F4D-B9C0-14DCA6640784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4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5E1F-4700-D343-AE5B-412FE796118A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0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3D887-84BA-3A45-A760-6419D91B44DA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398A5-23FA-5643-AA9F-4C6E11A7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microsoft.com/office/2007/relationships/hdphoto" Target="../media/hdphoto3.wdp"/><Relationship Id="rId7" Type="http://schemas.microsoft.com/office/2007/relationships/hdphoto" Target="../media/hdphoto4.wdp"/><Relationship Id="rId8" Type="http://schemas.microsoft.com/office/2007/relationships/hdphoto" Target="../media/hdphoto5.wdp"/><Relationship Id="rId9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8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emf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tiff"/><Relationship Id="rId16" Type="http://schemas.openxmlformats.org/officeDocument/2006/relationships/image" Target="../media/image37.tiff"/><Relationship Id="rId17" Type="http://schemas.openxmlformats.org/officeDocument/2006/relationships/image" Target="../media/image38.tiff"/><Relationship Id="rId18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29.png"/><Relationship Id="rId5" Type="http://schemas.microsoft.com/office/2007/relationships/hdphoto" Target="../media/hdphoto7.wdp"/><Relationship Id="rId6" Type="http://schemas.openxmlformats.org/officeDocument/2006/relationships/image" Target="../media/image30.png"/><Relationship Id="rId7" Type="http://schemas.microsoft.com/office/2007/relationships/hdphoto" Target="../media/hdphoto8.wdp"/><Relationship Id="rId8" Type="http://schemas.openxmlformats.org/officeDocument/2006/relationships/image" Target="../media/image4.tiff"/><Relationship Id="rId9" Type="http://schemas.openxmlformats.org/officeDocument/2006/relationships/image" Target="../media/image3.tiff"/><Relationship Id="rId10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emf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tiff"/><Relationship Id="rId16" Type="http://schemas.openxmlformats.org/officeDocument/2006/relationships/image" Target="../media/image37.tiff"/><Relationship Id="rId17" Type="http://schemas.openxmlformats.org/officeDocument/2006/relationships/image" Target="../media/image38.tiff"/><Relationship Id="rId18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29.png"/><Relationship Id="rId5" Type="http://schemas.microsoft.com/office/2007/relationships/hdphoto" Target="../media/hdphoto7.wdp"/><Relationship Id="rId6" Type="http://schemas.openxmlformats.org/officeDocument/2006/relationships/image" Target="../media/image30.png"/><Relationship Id="rId7" Type="http://schemas.microsoft.com/office/2007/relationships/hdphoto" Target="../media/hdphoto8.wdp"/><Relationship Id="rId8" Type="http://schemas.openxmlformats.org/officeDocument/2006/relationships/image" Target="../media/image4.tiff"/><Relationship Id="rId9" Type="http://schemas.openxmlformats.org/officeDocument/2006/relationships/image" Target="../media/image3.tiff"/><Relationship Id="rId10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emf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tiff"/><Relationship Id="rId16" Type="http://schemas.openxmlformats.org/officeDocument/2006/relationships/image" Target="../media/image37.tiff"/><Relationship Id="rId17" Type="http://schemas.openxmlformats.org/officeDocument/2006/relationships/image" Target="../media/image38.tiff"/><Relationship Id="rId18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4.tiff"/><Relationship Id="rId5" Type="http://schemas.openxmlformats.org/officeDocument/2006/relationships/image" Target="../media/image29.png"/><Relationship Id="rId6" Type="http://schemas.microsoft.com/office/2007/relationships/hdphoto" Target="../media/hdphoto7.wdp"/><Relationship Id="rId7" Type="http://schemas.openxmlformats.org/officeDocument/2006/relationships/image" Target="../media/image3.tiff"/><Relationship Id="rId8" Type="http://schemas.openxmlformats.org/officeDocument/2006/relationships/image" Target="../media/image40.png"/><Relationship Id="rId9" Type="http://schemas.microsoft.com/office/2007/relationships/hdphoto" Target="../media/hdphoto9.wdp"/><Relationship Id="rId10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1.png"/><Relationship Id="rId5" Type="http://schemas.openxmlformats.org/officeDocument/2006/relationships/image" Target="../media/image5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microsoft.com/office/2007/relationships/hdphoto" Target="../media/hdphoto2.wdp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r="11123" b="1123"/>
          <a:stretch/>
        </p:blipFill>
        <p:spPr>
          <a:xfrm rot="10800000">
            <a:off x="-2" y="-2"/>
            <a:ext cx="12192002" cy="134155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23737" y="1036320"/>
            <a:ext cx="9344526" cy="3704122"/>
          </a:xfrm>
          <a:prstGeom prst="rect">
            <a:avLst/>
          </a:prstGeom>
          <a:solidFill>
            <a:schemeClr val="tx1"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47158"/>
            <a:ext cx="9144000" cy="217054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Where is the Dark Matter?</a:t>
            </a: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2646290"/>
            <a:ext cx="9144000" cy="255972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Waqar Muhammad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DEAP-3600 Collaboration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Carleton Physics Department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September 18</a:t>
            </a:r>
            <a:r>
              <a:rPr lang="en-US" baseline="30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2018</a:t>
            </a:r>
          </a:p>
          <a:p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23737" y="4973824"/>
            <a:ext cx="9344526" cy="141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306" y="5199029"/>
            <a:ext cx="1025528" cy="976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975" y="5199029"/>
            <a:ext cx="2117217" cy="976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4142" y="5402191"/>
            <a:ext cx="2064086" cy="5115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5" b="93409" l="2369" r="876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4612" y="10398179"/>
            <a:ext cx="1023267" cy="91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61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5" y="172951"/>
            <a:ext cx="11066229" cy="5424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53" y="5429808"/>
            <a:ext cx="3456538" cy="8377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1909" y="5587093"/>
            <a:ext cx="147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F </a:t>
            </a:r>
            <a:r>
              <a:rPr lang="en-US" sz="2800" baseline="-25000" dirty="0" smtClean="0"/>
              <a:t>prompt</a:t>
            </a:r>
            <a:r>
              <a:rPr lang="en-US" sz="2800" dirty="0" smtClean="0"/>
              <a:t> ≡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140764" y="5534535"/>
                <a:ext cx="1731436" cy="6384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0" smtClean="0">
                          <a:latin typeface="Cambria Math" charset="0"/>
                        </a:rPr>
                        <m:t>=</m:t>
                      </m:r>
                      <m:r>
                        <a:rPr lang="en-US" sz="2000" b="0" i="0" smtClean="0"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0" smtClean="0">
                              <a:latin typeface="Cambria Math" charset="0"/>
                            </a:rPr>
                            <m:t>Early</m:t>
                          </m:r>
                          <m:r>
                            <m:rPr>
                              <m:nor/>
                            </m:rPr>
                            <a:rPr lang="en-US" sz="2000" b="0" smtClean="0"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000" b="0" smtClean="0">
                              <a:latin typeface="Cambria Math" charset="0"/>
                            </a:rPr>
                            <m:t>Light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charset="0"/>
                            </a:rPr>
                            <m:t>All</m:t>
                          </m:r>
                          <m:r>
                            <a:rPr lang="en-US" sz="2000" b="0" i="0" smtClean="0"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charset="0"/>
                            </a:rPr>
                            <m:t>Light</m:t>
                          </m:r>
                        </m:den>
                      </m:f>
                      <m:r>
                        <m:rPr>
                          <m:nor/>
                        </m:rPr>
                        <a:rPr lang="en-US" sz="2000" b="0" i="0" smtClean="0"/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764" y="5534535"/>
                <a:ext cx="1731436" cy="6384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D6CE-154C-1047-BB36-56227A80DCA6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Our Region of Interest (ROI)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5" y="1299147"/>
            <a:ext cx="9338570" cy="435133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flipV="1">
            <a:off x="2615878" y="1731455"/>
            <a:ext cx="6967960" cy="45719"/>
          </a:xfrm>
          <a:custGeom>
            <a:avLst/>
            <a:gdLst>
              <a:gd name="connsiteX0" fmla="*/ 23149 w 6991109"/>
              <a:gd name="connsiteY0" fmla="*/ 613458 h 787078"/>
              <a:gd name="connsiteX1" fmla="*/ 6991109 w 6991109"/>
              <a:gd name="connsiteY1" fmla="*/ 787078 h 787078"/>
              <a:gd name="connsiteX2" fmla="*/ 6991109 w 6991109"/>
              <a:gd name="connsiteY2" fmla="*/ 0 h 787078"/>
              <a:gd name="connsiteX3" fmla="*/ 0 w 6991109"/>
              <a:gd name="connsiteY3" fmla="*/ 0 h 787078"/>
              <a:gd name="connsiteX4" fmla="*/ 23149 w 6991109"/>
              <a:gd name="connsiteY4" fmla="*/ 61345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109" h="787078">
                <a:moveTo>
                  <a:pt x="23149" y="613458"/>
                </a:moveTo>
                <a:lnTo>
                  <a:pt x="6991109" y="787078"/>
                </a:lnTo>
                <a:lnTo>
                  <a:pt x="6991109" y="0"/>
                </a:lnTo>
                <a:lnTo>
                  <a:pt x="0" y="0"/>
                </a:lnTo>
                <a:lnTo>
                  <a:pt x="23149" y="613458"/>
                </a:ln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9538119" y="1776884"/>
            <a:ext cx="45719" cy="3113590"/>
          </a:xfrm>
          <a:custGeom>
            <a:avLst/>
            <a:gdLst>
              <a:gd name="connsiteX0" fmla="*/ 0 w 4190036"/>
              <a:gd name="connsiteY0" fmla="*/ 3090441 h 3148314"/>
              <a:gd name="connsiteX1" fmla="*/ 0 w 4190036"/>
              <a:gd name="connsiteY1" fmla="*/ 0 h 3148314"/>
              <a:gd name="connsiteX2" fmla="*/ 4190036 w 4190036"/>
              <a:gd name="connsiteY2" fmla="*/ 11575 h 3148314"/>
              <a:gd name="connsiteX3" fmla="*/ 4166886 w 4190036"/>
              <a:gd name="connsiteY3" fmla="*/ 3148314 h 3148314"/>
              <a:gd name="connsiteX4" fmla="*/ 0 w 4190036"/>
              <a:gd name="connsiteY4" fmla="*/ 3090441 h 314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0036" h="3148314">
                <a:moveTo>
                  <a:pt x="0" y="3090441"/>
                </a:moveTo>
                <a:lnTo>
                  <a:pt x="0" y="0"/>
                </a:lnTo>
                <a:lnTo>
                  <a:pt x="4190036" y="11575"/>
                </a:lnTo>
                <a:lnTo>
                  <a:pt x="4166886" y="3148314"/>
                </a:lnTo>
                <a:lnTo>
                  <a:pt x="0" y="3090441"/>
                </a:lnTo>
                <a:close/>
              </a:path>
            </a:pathLst>
          </a:cu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627455" y="4848164"/>
            <a:ext cx="6933236" cy="45719"/>
          </a:xfrm>
          <a:custGeom>
            <a:avLst/>
            <a:gdLst>
              <a:gd name="connsiteX0" fmla="*/ 0 w 6991109"/>
              <a:gd name="connsiteY0" fmla="*/ 1169043 h 2673752"/>
              <a:gd name="connsiteX1" fmla="*/ 6991109 w 6991109"/>
              <a:gd name="connsiteY1" fmla="*/ 0 h 2673752"/>
              <a:gd name="connsiteX2" fmla="*/ 6944810 w 6991109"/>
              <a:gd name="connsiteY2" fmla="*/ 2673752 h 2673752"/>
              <a:gd name="connsiteX3" fmla="*/ 23149 w 6991109"/>
              <a:gd name="connsiteY3" fmla="*/ 2639028 h 2673752"/>
              <a:gd name="connsiteX4" fmla="*/ 0 w 6991109"/>
              <a:gd name="connsiteY4" fmla="*/ 1169043 h 2673752"/>
              <a:gd name="connsiteX0" fmla="*/ 0 w 6991109"/>
              <a:gd name="connsiteY0" fmla="*/ 1134910 h 2673752"/>
              <a:gd name="connsiteX1" fmla="*/ 6991109 w 6991109"/>
              <a:gd name="connsiteY1" fmla="*/ 0 h 2673752"/>
              <a:gd name="connsiteX2" fmla="*/ 6944810 w 6991109"/>
              <a:gd name="connsiteY2" fmla="*/ 2673752 h 2673752"/>
              <a:gd name="connsiteX3" fmla="*/ 23149 w 6991109"/>
              <a:gd name="connsiteY3" fmla="*/ 2639028 h 2673752"/>
              <a:gd name="connsiteX4" fmla="*/ 0 w 6991109"/>
              <a:gd name="connsiteY4" fmla="*/ 1134910 h 2673752"/>
              <a:gd name="connsiteX0" fmla="*/ 0 w 7002722"/>
              <a:gd name="connsiteY0" fmla="*/ 1055267 h 2594109"/>
              <a:gd name="connsiteX1" fmla="*/ 7002722 w 7002722"/>
              <a:gd name="connsiteY1" fmla="*/ 0 h 2594109"/>
              <a:gd name="connsiteX2" fmla="*/ 6944810 w 7002722"/>
              <a:gd name="connsiteY2" fmla="*/ 2594109 h 2594109"/>
              <a:gd name="connsiteX3" fmla="*/ 23149 w 7002722"/>
              <a:gd name="connsiteY3" fmla="*/ 2559385 h 2594109"/>
              <a:gd name="connsiteX4" fmla="*/ 0 w 7002722"/>
              <a:gd name="connsiteY4" fmla="*/ 1055267 h 2594109"/>
              <a:gd name="connsiteX0" fmla="*/ 0 w 7002722"/>
              <a:gd name="connsiteY0" fmla="*/ 941490 h 2480332"/>
              <a:gd name="connsiteX1" fmla="*/ 7002722 w 7002722"/>
              <a:gd name="connsiteY1" fmla="*/ 0 h 2480332"/>
              <a:gd name="connsiteX2" fmla="*/ 6944810 w 7002722"/>
              <a:gd name="connsiteY2" fmla="*/ 2480332 h 2480332"/>
              <a:gd name="connsiteX3" fmla="*/ 23149 w 7002722"/>
              <a:gd name="connsiteY3" fmla="*/ 2445608 h 2480332"/>
              <a:gd name="connsiteX4" fmla="*/ 0 w 7002722"/>
              <a:gd name="connsiteY4" fmla="*/ 941490 h 2480332"/>
              <a:gd name="connsiteX0" fmla="*/ 0 w 6967883"/>
              <a:gd name="connsiteY0" fmla="*/ 941490 h 2480332"/>
              <a:gd name="connsiteX1" fmla="*/ 6967883 w 6967883"/>
              <a:gd name="connsiteY1" fmla="*/ 0 h 2480332"/>
              <a:gd name="connsiteX2" fmla="*/ 6944810 w 6967883"/>
              <a:gd name="connsiteY2" fmla="*/ 2480332 h 2480332"/>
              <a:gd name="connsiteX3" fmla="*/ 23149 w 6967883"/>
              <a:gd name="connsiteY3" fmla="*/ 2445608 h 2480332"/>
              <a:gd name="connsiteX4" fmla="*/ 0 w 6967883"/>
              <a:gd name="connsiteY4" fmla="*/ 941490 h 2480332"/>
              <a:gd name="connsiteX0" fmla="*/ 0 w 6967883"/>
              <a:gd name="connsiteY0" fmla="*/ 839091 h 2377933"/>
              <a:gd name="connsiteX1" fmla="*/ 6967883 w 6967883"/>
              <a:gd name="connsiteY1" fmla="*/ 0 h 2377933"/>
              <a:gd name="connsiteX2" fmla="*/ 6944810 w 6967883"/>
              <a:gd name="connsiteY2" fmla="*/ 2377933 h 2377933"/>
              <a:gd name="connsiteX3" fmla="*/ 23149 w 6967883"/>
              <a:gd name="connsiteY3" fmla="*/ 2343209 h 2377933"/>
              <a:gd name="connsiteX4" fmla="*/ 0 w 6967883"/>
              <a:gd name="connsiteY4" fmla="*/ 839091 h 2377933"/>
              <a:gd name="connsiteX0" fmla="*/ 0 w 6956270"/>
              <a:gd name="connsiteY0" fmla="*/ 793580 h 2377933"/>
              <a:gd name="connsiteX1" fmla="*/ 6956270 w 6956270"/>
              <a:gd name="connsiteY1" fmla="*/ 0 h 2377933"/>
              <a:gd name="connsiteX2" fmla="*/ 6933197 w 6956270"/>
              <a:gd name="connsiteY2" fmla="*/ 2377933 h 2377933"/>
              <a:gd name="connsiteX3" fmla="*/ 11536 w 6956270"/>
              <a:gd name="connsiteY3" fmla="*/ 2343209 h 2377933"/>
              <a:gd name="connsiteX4" fmla="*/ 0 w 6956270"/>
              <a:gd name="connsiteY4" fmla="*/ 793580 h 2377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270" h="2377933">
                <a:moveTo>
                  <a:pt x="0" y="793580"/>
                </a:moveTo>
                <a:lnTo>
                  <a:pt x="6956270" y="0"/>
                </a:lnTo>
                <a:lnTo>
                  <a:pt x="6933197" y="2377933"/>
                </a:lnTo>
                <a:lnTo>
                  <a:pt x="11536" y="2343209"/>
                </a:lnTo>
                <a:cubicBezTo>
                  <a:pt x="7678" y="1860930"/>
                  <a:pt x="15432" y="1299008"/>
                  <a:pt x="0" y="79358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598518" y="4848163"/>
            <a:ext cx="6991109" cy="65459"/>
          </a:xfrm>
          <a:custGeom>
            <a:avLst/>
            <a:gdLst>
              <a:gd name="connsiteX0" fmla="*/ 937549 w 6991109"/>
              <a:gd name="connsiteY0" fmla="*/ 844952 h 3159888"/>
              <a:gd name="connsiteX1" fmla="*/ 1307939 w 6991109"/>
              <a:gd name="connsiteY1" fmla="*/ 1111169 h 3159888"/>
              <a:gd name="connsiteX2" fmla="*/ 1747777 w 6991109"/>
              <a:gd name="connsiteY2" fmla="*/ 1307939 h 3159888"/>
              <a:gd name="connsiteX3" fmla="*/ 4190036 w 6991109"/>
              <a:gd name="connsiteY3" fmla="*/ 1770926 h 3159888"/>
              <a:gd name="connsiteX4" fmla="*/ 6991109 w 6991109"/>
              <a:gd name="connsiteY4" fmla="*/ 1828800 h 3159888"/>
              <a:gd name="connsiteX5" fmla="*/ 6991109 w 6991109"/>
              <a:gd name="connsiteY5" fmla="*/ 3159888 h 3159888"/>
              <a:gd name="connsiteX6" fmla="*/ 0 w 6991109"/>
              <a:gd name="connsiteY6" fmla="*/ 3136739 h 3159888"/>
              <a:gd name="connsiteX7" fmla="*/ 0 w 6991109"/>
              <a:gd name="connsiteY7" fmla="*/ 0 h 3159888"/>
              <a:gd name="connsiteX8" fmla="*/ 902825 w 6991109"/>
              <a:gd name="connsiteY8" fmla="*/ 11574 h 3159888"/>
              <a:gd name="connsiteX9" fmla="*/ 937549 w 6991109"/>
              <a:gd name="connsiteY9" fmla="*/ 844952 h 315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1109" h="3159888">
                <a:moveTo>
                  <a:pt x="937549" y="844952"/>
                </a:moveTo>
                <a:lnTo>
                  <a:pt x="1307939" y="1111169"/>
                </a:lnTo>
                <a:lnTo>
                  <a:pt x="1747777" y="1307939"/>
                </a:lnTo>
                <a:lnTo>
                  <a:pt x="4190036" y="1770926"/>
                </a:lnTo>
                <a:lnTo>
                  <a:pt x="6991109" y="1828800"/>
                </a:lnTo>
                <a:lnTo>
                  <a:pt x="6991109" y="3159888"/>
                </a:lnTo>
                <a:lnTo>
                  <a:pt x="0" y="3136739"/>
                </a:lnTo>
                <a:lnTo>
                  <a:pt x="0" y="0"/>
                </a:lnTo>
                <a:lnTo>
                  <a:pt x="902825" y="11574"/>
                </a:lnTo>
                <a:lnTo>
                  <a:pt x="937549" y="844952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DE40-154F-4746-A683-7015F50853BA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27455" y="5232146"/>
            <a:ext cx="695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Neutron source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calibration - After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event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9373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Our Region of Interest (ROI)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5" y="1299147"/>
            <a:ext cx="9338570" cy="435133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615878" y="1777174"/>
            <a:ext cx="6967960" cy="793878"/>
          </a:xfrm>
          <a:custGeom>
            <a:avLst/>
            <a:gdLst>
              <a:gd name="connsiteX0" fmla="*/ 23149 w 6991109"/>
              <a:gd name="connsiteY0" fmla="*/ 613458 h 787078"/>
              <a:gd name="connsiteX1" fmla="*/ 6991109 w 6991109"/>
              <a:gd name="connsiteY1" fmla="*/ 787078 h 787078"/>
              <a:gd name="connsiteX2" fmla="*/ 6991109 w 6991109"/>
              <a:gd name="connsiteY2" fmla="*/ 0 h 787078"/>
              <a:gd name="connsiteX3" fmla="*/ 0 w 6991109"/>
              <a:gd name="connsiteY3" fmla="*/ 0 h 787078"/>
              <a:gd name="connsiteX4" fmla="*/ 23149 w 6991109"/>
              <a:gd name="connsiteY4" fmla="*/ 61345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109" h="787078">
                <a:moveTo>
                  <a:pt x="23149" y="613458"/>
                </a:moveTo>
                <a:lnTo>
                  <a:pt x="6991109" y="787078"/>
                </a:lnTo>
                <a:lnTo>
                  <a:pt x="6991109" y="0"/>
                </a:lnTo>
                <a:lnTo>
                  <a:pt x="0" y="0"/>
                </a:lnTo>
                <a:lnTo>
                  <a:pt x="23149" y="613458"/>
                </a:ln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405377" y="1776884"/>
            <a:ext cx="4178461" cy="3113590"/>
          </a:xfrm>
          <a:custGeom>
            <a:avLst/>
            <a:gdLst>
              <a:gd name="connsiteX0" fmla="*/ 0 w 4190036"/>
              <a:gd name="connsiteY0" fmla="*/ 3090441 h 3148314"/>
              <a:gd name="connsiteX1" fmla="*/ 0 w 4190036"/>
              <a:gd name="connsiteY1" fmla="*/ 0 h 3148314"/>
              <a:gd name="connsiteX2" fmla="*/ 4190036 w 4190036"/>
              <a:gd name="connsiteY2" fmla="*/ 11575 h 3148314"/>
              <a:gd name="connsiteX3" fmla="*/ 4166886 w 4190036"/>
              <a:gd name="connsiteY3" fmla="*/ 3148314 h 3148314"/>
              <a:gd name="connsiteX4" fmla="*/ 0 w 4190036"/>
              <a:gd name="connsiteY4" fmla="*/ 3090441 h 314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0036" h="3148314">
                <a:moveTo>
                  <a:pt x="0" y="3090441"/>
                </a:moveTo>
                <a:lnTo>
                  <a:pt x="0" y="0"/>
                </a:lnTo>
                <a:lnTo>
                  <a:pt x="4190036" y="11575"/>
                </a:lnTo>
                <a:lnTo>
                  <a:pt x="4166886" y="3148314"/>
                </a:lnTo>
                <a:lnTo>
                  <a:pt x="0" y="3090441"/>
                </a:lnTo>
                <a:close/>
              </a:path>
            </a:pathLst>
          </a:cu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627455" y="2474774"/>
            <a:ext cx="6933236" cy="2419110"/>
          </a:xfrm>
          <a:custGeom>
            <a:avLst/>
            <a:gdLst>
              <a:gd name="connsiteX0" fmla="*/ 0 w 6991109"/>
              <a:gd name="connsiteY0" fmla="*/ 1169043 h 2673752"/>
              <a:gd name="connsiteX1" fmla="*/ 6991109 w 6991109"/>
              <a:gd name="connsiteY1" fmla="*/ 0 h 2673752"/>
              <a:gd name="connsiteX2" fmla="*/ 6944810 w 6991109"/>
              <a:gd name="connsiteY2" fmla="*/ 2673752 h 2673752"/>
              <a:gd name="connsiteX3" fmla="*/ 23149 w 6991109"/>
              <a:gd name="connsiteY3" fmla="*/ 2639028 h 2673752"/>
              <a:gd name="connsiteX4" fmla="*/ 0 w 6991109"/>
              <a:gd name="connsiteY4" fmla="*/ 1169043 h 2673752"/>
              <a:gd name="connsiteX0" fmla="*/ 0 w 6991109"/>
              <a:gd name="connsiteY0" fmla="*/ 1134910 h 2673752"/>
              <a:gd name="connsiteX1" fmla="*/ 6991109 w 6991109"/>
              <a:gd name="connsiteY1" fmla="*/ 0 h 2673752"/>
              <a:gd name="connsiteX2" fmla="*/ 6944810 w 6991109"/>
              <a:gd name="connsiteY2" fmla="*/ 2673752 h 2673752"/>
              <a:gd name="connsiteX3" fmla="*/ 23149 w 6991109"/>
              <a:gd name="connsiteY3" fmla="*/ 2639028 h 2673752"/>
              <a:gd name="connsiteX4" fmla="*/ 0 w 6991109"/>
              <a:gd name="connsiteY4" fmla="*/ 1134910 h 2673752"/>
              <a:gd name="connsiteX0" fmla="*/ 0 w 7002722"/>
              <a:gd name="connsiteY0" fmla="*/ 1055267 h 2594109"/>
              <a:gd name="connsiteX1" fmla="*/ 7002722 w 7002722"/>
              <a:gd name="connsiteY1" fmla="*/ 0 h 2594109"/>
              <a:gd name="connsiteX2" fmla="*/ 6944810 w 7002722"/>
              <a:gd name="connsiteY2" fmla="*/ 2594109 h 2594109"/>
              <a:gd name="connsiteX3" fmla="*/ 23149 w 7002722"/>
              <a:gd name="connsiteY3" fmla="*/ 2559385 h 2594109"/>
              <a:gd name="connsiteX4" fmla="*/ 0 w 7002722"/>
              <a:gd name="connsiteY4" fmla="*/ 1055267 h 2594109"/>
              <a:gd name="connsiteX0" fmla="*/ 0 w 7002722"/>
              <a:gd name="connsiteY0" fmla="*/ 941490 h 2480332"/>
              <a:gd name="connsiteX1" fmla="*/ 7002722 w 7002722"/>
              <a:gd name="connsiteY1" fmla="*/ 0 h 2480332"/>
              <a:gd name="connsiteX2" fmla="*/ 6944810 w 7002722"/>
              <a:gd name="connsiteY2" fmla="*/ 2480332 h 2480332"/>
              <a:gd name="connsiteX3" fmla="*/ 23149 w 7002722"/>
              <a:gd name="connsiteY3" fmla="*/ 2445608 h 2480332"/>
              <a:gd name="connsiteX4" fmla="*/ 0 w 7002722"/>
              <a:gd name="connsiteY4" fmla="*/ 941490 h 2480332"/>
              <a:gd name="connsiteX0" fmla="*/ 0 w 6967883"/>
              <a:gd name="connsiteY0" fmla="*/ 941490 h 2480332"/>
              <a:gd name="connsiteX1" fmla="*/ 6967883 w 6967883"/>
              <a:gd name="connsiteY1" fmla="*/ 0 h 2480332"/>
              <a:gd name="connsiteX2" fmla="*/ 6944810 w 6967883"/>
              <a:gd name="connsiteY2" fmla="*/ 2480332 h 2480332"/>
              <a:gd name="connsiteX3" fmla="*/ 23149 w 6967883"/>
              <a:gd name="connsiteY3" fmla="*/ 2445608 h 2480332"/>
              <a:gd name="connsiteX4" fmla="*/ 0 w 6967883"/>
              <a:gd name="connsiteY4" fmla="*/ 941490 h 2480332"/>
              <a:gd name="connsiteX0" fmla="*/ 0 w 6967883"/>
              <a:gd name="connsiteY0" fmla="*/ 839091 h 2377933"/>
              <a:gd name="connsiteX1" fmla="*/ 6967883 w 6967883"/>
              <a:gd name="connsiteY1" fmla="*/ 0 h 2377933"/>
              <a:gd name="connsiteX2" fmla="*/ 6944810 w 6967883"/>
              <a:gd name="connsiteY2" fmla="*/ 2377933 h 2377933"/>
              <a:gd name="connsiteX3" fmla="*/ 23149 w 6967883"/>
              <a:gd name="connsiteY3" fmla="*/ 2343209 h 2377933"/>
              <a:gd name="connsiteX4" fmla="*/ 0 w 6967883"/>
              <a:gd name="connsiteY4" fmla="*/ 839091 h 2377933"/>
              <a:gd name="connsiteX0" fmla="*/ 0 w 6956270"/>
              <a:gd name="connsiteY0" fmla="*/ 793580 h 2377933"/>
              <a:gd name="connsiteX1" fmla="*/ 6956270 w 6956270"/>
              <a:gd name="connsiteY1" fmla="*/ 0 h 2377933"/>
              <a:gd name="connsiteX2" fmla="*/ 6933197 w 6956270"/>
              <a:gd name="connsiteY2" fmla="*/ 2377933 h 2377933"/>
              <a:gd name="connsiteX3" fmla="*/ 11536 w 6956270"/>
              <a:gd name="connsiteY3" fmla="*/ 2343209 h 2377933"/>
              <a:gd name="connsiteX4" fmla="*/ 0 w 6956270"/>
              <a:gd name="connsiteY4" fmla="*/ 793580 h 2377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270" h="2377933">
                <a:moveTo>
                  <a:pt x="0" y="793580"/>
                </a:moveTo>
                <a:lnTo>
                  <a:pt x="6956270" y="0"/>
                </a:lnTo>
                <a:lnTo>
                  <a:pt x="6933197" y="2377933"/>
                </a:lnTo>
                <a:lnTo>
                  <a:pt x="11536" y="2343209"/>
                </a:lnTo>
                <a:cubicBezTo>
                  <a:pt x="7678" y="1860930"/>
                  <a:pt x="15432" y="1299008"/>
                  <a:pt x="0" y="79358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598518" y="1753735"/>
            <a:ext cx="6991109" cy="3159888"/>
          </a:xfrm>
          <a:custGeom>
            <a:avLst/>
            <a:gdLst>
              <a:gd name="connsiteX0" fmla="*/ 937549 w 6991109"/>
              <a:gd name="connsiteY0" fmla="*/ 844952 h 3159888"/>
              <a:gd name="connsiteX1" fmla="*/ 1307939 w 6991109"/>
              <a:gd name="connsiteY1" fmla="*/ 1111169 h 3159888"/>
              <a:gd name="connsiteX2" fmla="*/ 1747777 w 6991109"/>
              <a:gd name="connsiteY2" fmla="*/ 1307939 h 3159888"/>
              <a:gd name="connsiteX3" fmla="*/ 4190036 w 6991109"/>
              <a:gd name="connsiteY3" fmla="*/ 1770926 h 3159888"/>
              <a:gd name="connsiteX4" fmla="*/ 6991109 w 6991109"/>
              <a:gd name="connsiteY4" fmla="*/ 1828800 h 3159888"/>
              <a:gd name="connsiteX5" fmla="*/ 6991109 w 6991109"/>
              <a:gd name="connsiteY5" fmla="*/ 3159888 h 3159888"/>
              <a:gd name="connsiteX6" fmla="*/ 0 w 6991109"/>
              <a:gd name="connsiteY6" fmla="*/ 3136739 h 3159888"/>
              <a:gd name="connsiteX7" fmla="*/ 0 w 6991109"/>
              <a:gd name="connsiteY7" fmla="*/ 0 h 3159888"/>
              <a:gd name="connsiteX8" fmla="*/ 902825 w 6991109"/>
              <a:gd name="connsiteY8" fmla="*/ 11574 h 3159888"/>
              <a:gd name="connsiteX9" fmla="*/ 937549 w 6991109"/>
              <a:gd name="connsiteY9" fmla="*/ 844952 h 315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1109" h="3159888">
                <a:moveTo>
                  <a:pt x="937549" y="844952"/>
                </a:moveTo>
                <a:lnTo>
                  <a:pt x="1307939" y="1111169"/>
                </a:lnTo>
                <a:lnTo>
                  <a:pt x="1747777" y="1307939"/>
                </a:lnTo>
                <a:lnTo>
                  <a:pt x="4190036" y="1770926"/>
                </a:lnTo>
                <a:lnTo>
                  <a:pt x="6991109" y="1828800"/>
                </a:lnTo>
                <a:lnTo>
                  <a:pt x="6991109" y="3159888"/>
                </a:lnTo>
                <a:lnTo>
                  <a:pt x="0" y="3136739"/>
                </a:lnTo>
                <a:lnTo>
                  <a:pt x="0" y="0"/>
                </a:lnTo>
                <a:lnTo>
                  <a:pt x="902825" y="11574"/>
                </a:lnTo>
                <a:lnTo>
                  <a:pt x="937549" y="844952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6617" y="5516827"/>
            <a:ext cx="847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This exclusionary region is where we expect to see WIMP candidate events in physics data without neutron source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656A0-B3E6-AB4A-B5FE-AC91F62A257F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7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649" y="1084638"/>
            <a:ext cx="8204421" cy="52379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87649" y="156754"/>
            <a:ext cx="7529665" cy="6737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Waveform of Signal and Fits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6002-3AA8-154E-8743-AFAAACBC3825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4069" y="2133958"/>
            <a:ext cx="24735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The black line is the waveform form a PMT</a:t>
            </a:r>
          </a:p>
          <a:p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The green Line is the exponential lifetime of Triplet light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The yellow line is an after pulse which results in the feature at ~7000ns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98894" y="2864224"/>
            <a:ext cx="4527606" cy="280155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38271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Position Reconstruction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662" y="1708273"/>
            <a:ext cx="7672754" cy="514972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When an events occurs in the detector, its position is not a given and has to be determined using position reconstruction algorithms</a:t>
            </a: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Critical for cutting out surface background event using 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fiducialization</a:t>
            </a: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lvl="1"/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DEAP-3600  position 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reconstruction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algorithms: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pPr lvl="1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Charge Based</a:t>
            </a:r>
          </a:p>
          <a:p>
            <a:pPr lvl="2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Considers the amount of light seen by all the PMTs and PMT positions to determine the position of the event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6782-B3A6-464D-86DE-FE4469419FAB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567" y="-1025423"/>
            <a:ext cx="3860774" cy="7543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616387" y="4188943"/>
            <a:ext cx="953974" cy="953974"/>
          </a:xfrm>
          <a:prstGeom prst="ellipse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hord 5"/>
          <p:cNvSpPr/>
          <p:nvPr/>
        </p:nvSpPr>
        <p:spPr>
          <a:xfrm rot="17549737">
            <a:off x="9290564" y="3861755"/>
            <a:ext cx="1592650" cy="1595177"/>
          </a:xfrm>
          <a:prstGeom prst="chord">
            <a:avLst>
              <a:gd name="adj1" fmla="val 1193443"/>
              <a:gd name="adj2" fmla="val 17683121"/>
            </a:avLst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55710" y="4435097"/>
            <a:ext cx="107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Fiducial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Radii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9823881" y="4888149"/>
            <a:ext cx="234999" cy="113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074853" y="4896521"/>
            <a:ext cx="243536" cy="368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43" l="0" r="98851"/>
                    </a14:imgEffect>
                  </a14:imgLayer>
                </a14:imgProps>
              </a:ext>
            </a:extLst>
          </a:blip>
          <a:srcRect b="6179"/>
          <a:stretch/>
        </p:blipFill>
        <p:spPr>
          <a:xfrm>
            <a:off x="10611321" y="5265070"/>
            <a:ext cx="139806" cy="140715"/>
          </a:xfrm>
          <a:prstGeom prst="rect">
            <a:avLst/>
          </a:prstGeom>
        </p:spPr>
      </p:pic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143" l="0" r="98851"/>
                    </a14:imgEffect>
                  </a14:imgLayer>
                </a14:imgProps>
              </a:ext>
            </a:extLst>
          </a:blip>
          <a:srcRect b="6179"/>
          <a:stretch/>
        </p:blipFill>
        <p:spPr>
          <a:xfrm>
            <a:off x="10815675" y="5001537"/>
            <a:ext cx="139806" cy="140715"/>
          </a:xfrm>
          <a:prstGeom prst="rect">
            <a:avLst/>
          </a:prstGeom>
        </p:spPr>
      </p:pic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43" l="0" r="98851"/>
                    </a14:imgEffect>
                  </a14:imgLayer>
                </a14:imgProps>
              </a:ext>
            </a:extLst>
          </a:blip>
          <a:srcRect b="6179"/>
          <a:stretch/>
        </p:blipFill>
        <p:spPr>
          <a:xfrm>
            <a:off x="9124963" y="4485455"/>
            <a:ext cx="139806" cy="140715"/>
          </a:xfrm>
          <a:prstGeom prst="rect">
            <a:avLst/>
          </a:prstGeom>
        </p:spPr>
      </p:pic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43" l="0" r="98851"/>
                    </a14:imgEffect>
                  </a14:imgLayer>
                </a14:imgProps>
              </a:ext>
            </a:extLst>
          </a:blip>
          <a:srcRect b="6179"/>
          <a:stretch/>
        </p:blipFill>
        <p:spPr>
          <a:xfrm>
            <a:off x="9684075" y="5405785"/>
            <a:ext cx="139806" cy="140715"/>
          </a:xfrm>
          <a:prstGeom prst="rect">
            <a:avLst/>
          </a:prstGeom>
        </p:spPr>
      </p:pic>
      <p:pic>
        <p:nvPicPr>
          <p:cNvPr id="20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143" l="0" r="98851"/>
                    </a14:imgEffect>
                  </a14:imgLayer>
                </a14:imgProps>
              </a:ext>
            </a:extLst>
          </a:blip>
          <a:srcRect b="6179"/>
          <a:stretch/>
        </p:blipFill>
        <p:spPr>
          <a:xfrm>
            <a:off x="10815675" y="4161641"/>
            <a:ext cx="139806" cy="1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1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4408" y="868680"/>
            <a:ext cx="5638994" cy="10455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Charge based Fitters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4408" y="1914275"/>
            <a:ext cx="6235792" cy="44337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If all PMTs detect about the same amount of light, then it can be said that the event occurred in the center of the detector</a:t>
            </a:r>
          </a:p>
          <a:p>
            <a:endParaRPr lang="en-US" sz="105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If one PMT detects a great amount of light, then the event must have occurred closer to that PMT. </a:t>
            </a:r>
          </a:p>
          <a:p>
            <a:endParaRPr lang="en-US" sz="11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However this type of fitter is sensitive to some instrumental effects</a:t>
            </a:r>
          </a:p>
          <a:p>
            <a:pPr lvl="1"/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After-pulsing can cause a PMT to detect more light then what was just produced from the event and thus force the fitter to reconstruct the event closer to the surface</a:t>
            </a:r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35" y="87306"/>
            <a:ext cx="4674572" cy="3190395"/>
          </a:xfrm>
          <a:prstGeom prst="rect">
            <a:avLst/>
          </a:prstGeo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16" y="3366964"/>
            <a:ext cx="4694183" cy="320378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93510"/>
            <a:ext cx="2743200" cy="365125"/>
          </a:xfrm>
        </p:spPr>
        <p:txBody>
          <a:bodyPr/>
          <a:lstStyle/>
          <a:p>
            <a:fld id="{CDC9285B-C3A5-3749-BC32-7D8626698C0D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39931" y="6497946"/>
            <a:ext cx="4114800" cy="365125"/>
          </a:xfrm>
        </p:spPr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8C398A5-23FA-5643-AA9F-4C6E11A7557A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520622" y="1313516"/>
            <a:ext cx="643892" cy="57036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38191" y="3366964"/>
            <a:ext cx="1152939" cy="72326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8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3031" y="664064"/>
            <a:ext cx="10515600" cy="1325563"/>
          </a:xfrm>
        </p:spPr>
        <p:txBody>
          <a:bodyPr/>
          <a:lstStyle/>
          <a:p>
            <a:r>
              <a:rPr lang="en-US" dirty="0"/>
              <a:t>Unadjusted </a:t>
            </a:r>
            <a:r>
              <a:rPr lang="en-US" dirty="0" smtClean="0"/>
              <a:t>vs Adjusted </a:t>
            </a:r>
            <a:br>
              <a:rPr lang="en-US" dirty="0" smtClean="0"/>
            </a:br>
            <a:r>
              <a:rPr lang="en-US" dirty="0" smtClean="0"/>
              <a:t>Waveform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03031" y="2581764"/>
            <a:ext cx="10515600" cy="3713528"/>
          </a:xfrm>
        </p:spPr>
        <p:txBody>
          <a:bodyPr/>
          <a:lstStyle/>
          <a:p>
            <a:r>
              <a:rPr lang="en-US" b="1" dirty="0" smtClean="0"/>
              <a:t>Unadjusted</a:t>
            </a:r>
            <a:r>
              <a:rPr lang="en-US" dirty="0" smtClean="0"/>
              <a:t> waveform is a measurement of all the light detected by all of the PMTs</a:t>
            </a:r>
          </a:p>
          <a:p>
            <a:pPr lvl="1"/>
            <a:r>
              <a:rPr lang="en-US" dirty="0" smtClean="0"/>
              <a:t>However this light measure also includes after-pulsing artefacts</a:t>
            </a:r>
          </a:p>
          <a:p>
            <a:pPr lvl="1"/>
            <a:endParaRPr lang="en-US" dirty="0" smtClean="0"/>
          </a:p>
          <a:p>
            <a:r>
              <a:rPr lang="en-US" b="1" dirty="0"/>
              <a:t>Adjusted</a:t>
            </a:r>
            <a:r>
              <a:rPr lang="en-US" dirty="0"/>
              <a:t> waveform </a:t>
            </a:r>
            <a:r>
              <a:rPr lang="en-US" dirty="0" smtClean="0"/>
              <a:t>uses </a:t>
            </a:r>
            <a:r>
              <a:rPr lang="en-US" dirty="0"/>
              <a:t>Bayesian statistics to assign </a:t>
            </a:r>
            <a:r>
              <a:rPr lang="en-US" dirty="0" smtClean="0"/>
              <a:t>all PMT pulses a </a:t>
            </a:r>
            <a:r>
              <a:rPr lang="en-US" dirty="0"/>
              <a:t>probability of </a:t>
            </a:r>
            <a:r>
              <a:rPr lang="en-US" dirty="0" smtClean="0"/>
              <a:t>being </a:t>
            </a:r>
            <a:r>
              <a:rPr lang="en-US" dirty="0"/>
              <a:t>from </a:t>
            </a:r>
            <a:r>
              <a:rPr lang="en-US" dirty="0" smtClean="0"/>
              <a:t>scintillation.</a:t>
            </a:r>
          </a:p>
          <a:p>
            <a:pPr lvl="1"/>
            <a:r>
              <a:rPr lang="en-US" dirty="0" smtClean="0"/>
              <a:t>Position reconstruction based on adjusted waveform does not include after pulsing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FF54-273C-5146-97DE-D69E8D19A736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3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669" y="655983"/>
            <a:ext cx="10714383" cy="1679596"/>
          </a:xfrm>
        </p:spPr>
        <p:txBody>
          <a:bodyPr>
            <a:normAutofit/>
          </a:bodyPr>
          <a:lstStyle/>
          <a:p>
            <a:r>
              <a:rPr lang="en-US" dirty="0" smtClean="0"/>
              <a:t>Monte Carlo </a:t>
            </a:r>
            <a:r>
              <a:rPr lang="en-US" dirty="0"/>
              <a:t>S</a:t>
            </a:r>
            <a:r>
              <a:rPr lang="en-US" dirty="0" smtClean="0"/>
              <a:t>imulation </a:t>
            </a:r>
            <a:r>
              <a:rPr lang="en-US" dirty="0"/>
              <a:t>(MC)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5579"/>
            <a:ext cx="10515600" cy="4351338"/>
          </a:xfrm>
        </p:spPr>
        <p:txBody>
          <a:bodyPr/>
          <a:lstStyle/>
          <a:p>
            <a:r>
              <a:rPr lang="en-US" dirty="0" smtClean="0"/>
              <a:t>We can use MC software simulated events to study the fidelity of our reconstruction algorithm</a:t>
            </a:r>
          </a:p>
          <a:p>
            <a:endParaRPr lang="en-US" dirty="0" smtClean="0"/>
          </a:p>
          <a:p>
            <a:r>
              <a:rPr lang="en-US" dirty="0" smtClean="0"/>
              <a:t>MC events have information about the true position of the event and the reconstruction position</a:t>
            </a:r>
          </a:p>
          <a:p>
            <a:endParaRPr lang="en-US" dirty="0" smtClean="0"/>
          </a:p>
          <a:p>
            <a:r>
              <a:rPr lang="en-US" dirty="0" smtClean="0"/>
              <a:t>This allows us to study </a:t>
            </a:r>
            <a:r>
              <a:rPr lang="en-US" dirty="0"/>
              <a:t>reconstruction </a:t>
            </a:r>
            <a:r>
              <a:rPr lang="en-US" dirty="0" smtClean="0"/>
              <a:t>algorithms against each other and compare reconstructed and true positions</a:t>
            </a:r>
            <a:endParaRPr lang="en-US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21CB-5949-1C40-AD57-6BE8DD0AEAD0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4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98" y="0"/>
            <a:ext cx="70712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913" y="3976892"/>
            <a:ext cx="46541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True vs charge </a:t>
            </a:r>
            <a:r>
              <a:rPr lang="en-US" sz="3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fitter position of event </a:t>
            </a:r>
            <a:endParaRPr lang="en-US" sz="36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using unadjusted </a:t>
            </a:r>
            <a:r>
              <a:rPr lang="en-US" sz="3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waveform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965672" y="681071"/>
            <a:ext cx="5372888" cy="5360275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46C60-ED9B-AE40-A563-3E9A50FC4FC4}" type="datetime3">
              <a:rPr lang="en-CA" smtClean="0">
                <a:solidFill>
                  <a:schemeClr val="bg1"/>
                </a:solidFill>
              </a:rPr>
              <a:t>17 September 2018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842962" y="6492874"/>
            <a:ext cx="4114800" cy="365125"/>
          </a:xfrm>
        </p:spPr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967061" y="6492875"/>
            <a:ext cx="2743200" cy="365125"/>
          </a:xfrm>
        </p:spPr>
        <p:txBody>
          <a:bodyPr/>
          <a:lstStyle/>
          <a:p>
            <a:fld id="{B8C398A5-23FA-5643-AA9F-4C6E11A7557A}" type="slidenum">
              <a:rPr lang="en-US" smtClean="0"/>
              <a:t>17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8" y="-3601466"/>
            <a:ext cx="3860774" cy="75438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970568" y="1612900"/>
            <a:ext cx="953974" cy="953974"/>
          </a:xfrm>
          <a:prstGeom prst="ellipse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Chord 12"/>
          <p:cNvSpPr/>
          <p:nvPr/>
        </p:nvSpPr>
        <p:spPr>
          <a:xfrm rot="17549737">
            <a:off x="1644745" y="1285712"/>
            <a:ext cx="1592650" cy="1595177"/>
          </a:xfrm>
          <a:prstGeom prst="chord">
            <a:avLst>
              <a:gd name="adj1" fmla="val 1193443"/>
              <a:gd name="adj2" fmla="val 17683121"/>
            </a:avLst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09891" y="1859054"/>
            <a:ext cx="1075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Event Radius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flipH="1">
            <a:off x="2278418" y="2136053"/>
            <a:ext cx="169137" cy="1339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447555" y="2136053"/>
            <a:ext cx="225015" cy="5529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66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98" y="0"/>
            <a:ext cx="7071202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701" y="3972943"/>
            <a:ext cx="46541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True vs charge fitter position of event </a:t>
            </a:r>
            <a:endParaRPr lang="en-US" sz="36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using </a:t>
            </a:r>
            <a:r>
              <a:rPr lang="en-US" sz="3600" b="1" dirty="0" smtClean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adjusted</a:t>
            </a:r>
            <a:r>
              <a:rPr lang="en-US" sz="36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waveform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965672" y="681071"/>
            <a:ext cx="5372888" cy="5360275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03B8-D97D-DC4E-BE01-3E59BAFABB2C}" type="datetime3">
              <a:rPr lang="en-CA" smtClean="0">
                <a:solidFill>
                  <a:schemeClr val="bg1"/>
                </a:solidFill>
              </a:rPr>
              <a:t>17 September 2018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9161" y="6500339"/>
            <a:ext cx="4114800" cy="365125"/>
          </a:xfrm>
        </p:spPr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86340" y="6524568"/>
            <a:ext cx="2743200" cy="365125"/>
          </a:xfrm>
        </p:spPr>
        <p:txBody>
          <a:bodyPr/>
          <a:lstStyle/>
          <a:p>
            <a:fld id="{B8C398A5-23FA-5643-AA9F-4C6E11A7557A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8" y="-3601466"/>
            <a:ext cx="3860774" cy="7543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970568" y="1612900"/>
            <a:ext cx="953974" cy="953974"/>
          </a:xfrm>
          <a:prstGeom prst="ellipse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Chord 9"/>
          <p:cNvSpPr/>
          <p:nvPr/>
        </p:nvSpPr>
        <p:spPr>
          <a:xfrm rot="17549737">
            <a:off x="1644745" y="1285712"/>
            <a:ext cx="1592650" cy="1595177"/>
          </a:xfrm>
          <a:prstGeom prst="chord">
            <a:avLst>
              <a:gd name="adj1" fmla="val 1193443"/>
              <a:gd name="adj2" fmla="val 17683121"/>
            </a:avLst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09891" y="1859054"/>
            <a:ext cx="1075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Event Radius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278418" y="2136053"/>
            <a:ext cx="169137" cy="1339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47555" y="2136053"/>
            <a:ext cx="225015" cy="5529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1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r="11123" b="1123"/>
          <a:stretch/>
        </p:blipFill>
        <p:spPr>
          <a:xfrm rot="10800000">
            <a:off x="-2" y="-6557583"/>
            <a:ext cx="12192002" cy="134155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23737" y="-5521261"/>
            <a:ext cx="9344526" cy="3704122"/>
          </a:xfrm>
          <a:prstGeom prst="rect">
            <a:avLst/>
          </a:prstGeom>
          <a:solidFill>
            <a:schemeClr val="tx1"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-6410423"/>
            <a:ext cx="9144000" cy="217054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Where is the Dark Matter?</a:t>
            </a: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-3911291"/>
            <a:ext cx="9144000" cy="255972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Waqar Muhammad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DEAP-3600 Collaboration</a:t>
            </a:r>
          </a:p>
          <a:p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Carleton Physics Department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August 17</a:t>
            </a:r>
            <a:r>
              <a:rPr lang="en-US" baseline="30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2018</a:t>
            </a:r>
          </a:p>
          <a:p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637" y="553978"/>
            <a:ext cx="11607922" cy="5896697"/>
          </a:xfrm>
          <a:prstGeom prst="rect">
            <a:avLst/>
          </a:prstGeom>
          <a:solidFill>
            <a:schemeClr val="tx1"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23737" y="-2425661"/>
            <a:ext cx="9344526" cy="116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48" y="-2238094"/>
            <a:ext cx="847544" cy="806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950" y="-2238094"/>
            <a:ext cx="1749766" cy="806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257" y="-2075274"/>
            <a:ext cx="1705856" cy="42276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is the universe made up of?</a:t>
            </a:r>
            <a:endParaRPr lang="en-US" sz="5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83217" y="1690688"/>
            <a:ext cx="62121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Ordinary matter only accounts for 4.9% of all the energy density in the universe [1]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When studying large astronomical objects Dark Matter was found to make up 26.8% of the energy density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The rest is made up of </a:t>
            </a:r>
            <a:r>
              <a:rPr lang="en-US" i="1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Dark Energy </a:t>
            </a:r>
            <a:endParaRPr lang="en-US" i="1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5" b="93409" l="2369" r="876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794" y="1835362"/>
            <a:ext cx="4504870" cy="4047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4182" y="3061253"/>
            <a:ext cx="1434081" cy="20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26.8%</a:t>
            </a:r>
          </a:p>
          <a:p>
            <a:endParaRPr lang="en-US" sz="1050" dirty="0" smtClean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  4.9%</a:t>
            </a:r>
          </a:p>
          <a:p>
            <a:endParaRPr lang="en-US" sz="600" dirty="0" smtClean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endParaRPr lang="en-US" sz="1050" dirty="0" smtClean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endParaRPr lang="en-US" sz="1000" dirty="0" smtClean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endParaRPr lang="en-US" dirty="0" smtClean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68.3%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57640" y="6034901"/>
            <a:ext cx="4225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[1] </a:t>
            </a:r>
            <a:r>
              <a:rPr lang="nb-NO" sz="1200" dirty="0">
                <a:solidFill>
                  <a:schemeClr val="bg1"/>
                </a:solidFill>
              </a:rPr>
              <a:t>P. A. R. Ade et al. (Planck), Astron. Astrophys. 594, A13 (2016</a:t>
            </a:r>
            <a:r>
              <a:rPr lang="nb-NO" sz="1200" dirty="0" smtClean="0">
                <a:solidFill>
                  <a:schemeClr val="bg1"/>
                </a:solidFill>
              </a:rPr>
              <a:t>)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83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6" y="731520"/>
            <a:ext cx="5244475" cy="5086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54" y="731521"/>
            <a:ext cx="5244475" cy="50863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8042" y="5703668"/>
            <a:ext cx="525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True position of event vs charge fitter position using adjusted waveform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3567" y="5703668"/>
            <a:ext cx="436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True position of event vs charge fitter position using unadjusted waveform </a:t>
            </a:r>
          </a:p>
        </p:txBody>
      </p:sp>
      <p:sp>
        <p:nvSpPr>
          <p:cNvPr id="6" name="Oval 5"/>
          <p:cNvSpPr/>
          <p:nvPr/>
        </p:nvSpPr>
        <p:spPr>
          <a:xfrm>
            <a:off x="1214438" y="1110078"/>
            <a:ext cx="4229100" cy="314325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597F0-F14B-7C4A-9484-ABD894899372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2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9075"/>
            <a:ext cx="12192000" cy="337470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320" y="3534173"/>
            <a:ext cx="10515600" cy="776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venir Book" charset="0"/>
                <a:ea typeface="Avenir Book" charset="0"/>
                <a:cs typeface="Avenir Book" charset="0"/>
              </a:rPr>
              <a:t>Next step	</a:t>
            </a:r>
            <a:endParaRPr lang="en-US" sz="4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66532" y="4363640"/>
            <a:ext cx="10515600" cy="1546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Benchmark the performance of position reconstruction algorithms against surface alpha background events</a:t>
            </a:r>
          </a:p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Better understand systematic uncertainties on position reconstruction </a:t>
            </a:r>
          </a:p>
          <a:p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1723" y="2067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venir Book" charset="0"/>
                <a:ea typeface="Avenir Book" charset="0"/>
                <a:cs typeface="Avenir Book" charset="0"/>
              </a:rPr>
              <a:t>Conclusion	</a:t>
            </a:r>
            <a:endParaRPr lang="en-US" sz="4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18935" y="1358441"/>
            <a:ext cx="10515600" cy="2284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DEAP-3600 is a incredibly sensitive detector </a:t>
            </a:r>
          </a:p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Position Reconstitution of events is a critical part of DEAP-3600’s mission to find Dark Matter</a:t>
            </a:r>
          </a:p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Showing that the Adjusted Waveform energy estimator results in a better reconstruction allows a larger fiducial radius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0971" y="-27691518"/>
            <a:ext cx="710056" cy="67606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-6751405" y="-28203632"/>
            <a:ext cx="5577925" cy="89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Acknowledgement 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3183" y="-254628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I’d like to thank my supervisor Dr. Simon Viel and everyone in the DEAP-3600 collaboration.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04" b="98229" l="7054" r="98929">
                        <a14:foregroundMark x1="39375" y1="45417" x2="39375" y2="45417"/>
                        <a14:foregroundMark x1="53571" y1="43854" x2="54643" y2="50000"/>
                        <a14:foregroundMark x1="58482" y1="47604" x2="58482" y2="49271"/>
                        <a14:foregroundMark x1="92411" y1="48854" x2="92411" y2="57500"/>
                        <a14:foregroundMark x1="20000" y1="87188" x2="19196" y2="81250"/>
                        <a14:foregroundMark x1="11071" y1="63542" x2="12054" y2="59792"/>
                        <a14:foregroundMark x1="91696" y1="48854" x2="91071" y2="51042"/>
                        <a14:foregroundMark x1="80000" y1="51042" x2="80000" y2="59583"/>
                        <a14:foregroundMark x1="33929" y1="48333" x2="35714" y2="50208"/>
                        <a14:foregroundMark x1="23929" y1="45521" x2="23929" y2="59479"/>
                        <a14:foregroundMark x1="24821" y1="46771" x2="23929" y2="45625"/>
                        <a14:foregroundMark x1="22768" y1="46875" x2="23393" y2="45938"/>
                        <a14:foregroundMark x1="38393" y1="47604" x2="40268" y2="51875"/>
                        <a14:backgroundMark x1="21786" y1="82188" x2="22679" y2="89271"/>
                        <a14:backgroundMark x1="79464" y1="48438" x2="79464" y2="34792"/>
                        <a14:backgroundMark x1="13839" y1="46354" x2="13839" y2="40833"/>
                      </a14:backgroundRemoval>
                    </a14:imgEffect>
                  </a14:imgLayer>
                </a14:imgProps>
              </a:ext>
            </a:extLst>
          </a:blip>
          <a:srcRect l="6095" t="33295" b="2245"/>
          <a:stretch/>
        </p:blipFill>
        <p:spPr>
          <a:xfrm>
            <a:off x="5235989" y="-24807324"/>
            <a:ext cx="6956011" cy="4094315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838200" y="6201370"/>
            <a:ext cx="2743200" cy="365125"/>
          </a:xfrm>
        </p:spPr>
        <p:txBody>
          <a:bodyPr/>
          <a:lstStyle/>
          <a:p>
            <a:fld id="{46D6304D-312A-A347-8F55-2BD53FD8F77D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038600" y="6201370"/>
            <a:ext cx="4114800" cy="365125"/>
          </a:xfrm>
        </p:spPr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8610600" y="6201370"/>
            <a:ext cx="2743200" cy="365125"/>
          </a:xfrm>
        </p:spPr>
        <p:txBody>
          <a:bodyPr/>
          <a:lstStyle/>
          <a:p>
            <a:fld id="{B8C398A5-23FA-5643-AA9F-4C6E11A7557A}" type="slidenum">
              <a:rPr lang="en-US" smtClean="0"/>
              <a:t>20</a:t>
            </a:fld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435" y="-27313593"/>
            <a:ext cx="1018178" cy="251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22" y="-27522024"/>
            <a:ext cx="860869" cy="39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820" y="-27324024"/>
            <a:ext cx="1259994" cy="2519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/>
          <a:srcRect l="8499" t="12195" r="8481" b="7628"/>
          <a:stretch/>
        </p:blipFill>
        <p:spPr>
          <a:xfrm>
            <a:off x="327535" y="-27487248"/>
            <a:ext cx="542519" cy="39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756" y="-27382639"/>
            <a:ext cx="825783" cy="2519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256" y="-27415247"/>
            <a:ext cx="879930" cy="2519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320" y="-27415247"/>
            <a:ext cx="1166866" cy="2519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254" y="-27415247"/>
            <a:ext cx="746998" cy="2519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399" y="-27346535"/>
            <a:ext cx="1067793" cy="2519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/>
          <a:srcRect t="15689" b="20143"/>
          <a:stretch/>
        </p:blipFill>
        <p:spPr>
          <a:xfrm>
            <a:off x="935551" y="-27415247"/>
            <a:ext cx="523136" cy="2519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1723" y="-27382639"/>
            <a:ext cx="746998" cy="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9075"/>
            <a:ext cx="12192000" cy="3374707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61723" y="4048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Learning Through Experience</a:t>
            </a:r>
            <a:r>
              <a:rPr lang="en-US" sz="4000" dirty="0" smtClean="0">
                <a:latin typeface="Avenir Book" charset="0"/>
                <a:ea typeface="Avenir Book" charset="0"/>
                <a:cs typeface="Avenir Book" charset="0"/>
              </a:rPr>
              <a:t>	</a:t>
            </a:r>
            <a:endParaRPr lang="en-US" sz="4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61383" y="1730393"/>
            <a:ext cx="10215940" cy="437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Having the opportunity to get hands on experience is undoubtedly one of the rewarding part of my experience working with the DEAP-3600 collaboration</a:t>
            </a:r>
          </a:p>
          <a:p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Sharped skills such as </a:t>
            </a: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Working in a large team and still contributing is a significant way  </a:t>
            </a: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Solving physics problems outside the </a:t>
            </a:r>
            <a:r>
              <a:rPr lang="en-US" sz="2000" i="1" dirty="0" smtClean="0">
                <a:latin typeface="Avenir Book" charset="0"/>
                <a:ea typeface="Avenir Book" charset="0"/>
                <a:cs typeface="Avenir Book" charset="0"/>
              </a:rPr>
              <a:t>“sphere in a vacuum”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model </a:t>
            </a: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Meditation </a:t>
            </a:r>
          </a:p>
          <a:p>
            <a:pPr lvl="2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For when ROOT just isn’t working the way it should</a:t>
            </a: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Programming for 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h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igh performance computing clusters </a:t>
            </a:r>
          </a:p>
          <a:p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0971" y="-27691518"/>
            <a:ext cx="710056" cy="67606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-6751405" y="-28203632"/>
            <a:ext cx="5577925" cy="89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Acknowledgement 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3183" y="-254628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I’d like to thank my supervisor Dr. Simon Viel and everyone in the DEAP-3600 collaboration.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04" b="98229" l="7054" r="98929">
                        <a14:foregroundMark x1="39375" y1="45417" x2="39375" y2="45417"/>
                        <a14:foregroundMark x1="53571" y1="43854" x2="54643" y2="50000"/>
                        <a14:foregroundMark x1="58482" y1="47604" x2="58482" y2="49271"/>
                        <a14:foregroundMark x1="92411" y1="48854" x2="92411" y2="57500"/>
                        <a14:foregroundMark x1="20000" y1="87188" x2="19196" y2="81250"/>
                        <a14:foregroundMark x1="11071" y1="63542" x2="12054" y2="59792"/>
                        <a14:foregroundMark x1="91696" y1="48854" x2="91071" y2="51042"/>
                        <a14:foregroundMark x1="80000" y1="51042" x2="80000" y2="59583"/>
                        <a14:foregroundMark x1="33929" y1="48333" x2="35714" y2="50208"/>
                        <a14:foregroundMark x1="23929" y1="45521" x2="23929" y2="59479"/>
                        <a14:foregroundMark x1="24821" y1="46771" x2="23929" y2="45625"/>
                        <a14:foregroundMark x1="22768" y1="46875" x2="23393" y2="45938"/>
                        <a14:foregroundMark x1="38393" y1="47604" x2="40268" y2="51875"/>
                        <a14:backgroundMark x1="21786" y1="82188" x2="22679" y2="89271"/>
                        <a14:backgroundMark x1="79464" y1="48438" x2="79464" y2="34792"/>
                        <a14:backgroundMark x1="13839" y1="46354" x2="13839" y2="40833"/>
                      </a14:backgroundRemoval>
                    </a14:imgEffect>
                  </a14:imgLayer>
                </a14:imgProps>
              </a:ext>
            </a:extLst>
          </a:blip>
          <a:srcRect l="6095" t="33295" b="2245"/>
          <a:stretch/>
        </p:blipFill>
        <p:spPr>
          <a:xfrm>
            <a:off x="5235989" y="-24807324"/>
            <a:ext cx="6956011" cy="4094315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838200" y="6201370"/>
            <a:ext cx="2743200" cy="365125"/>
          </a:xfrm>
        </p:spPr>
        <p:txBody>
          <a:bodyPr/>
          <a:lstStyle/>
          <a:p>
            <a:fld id="{46D6304D-312A-A347-8F55-2BD53FD8F77D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038600" y="6201370"/>
            <a:ext cx="4114800" cy="365125"/>
          </a:xfrm>
        </p:spPr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8610600" y="6201370"/>
            <a:ext cx="2743200" cy="365125"/>
          </a:xfrm>
        </p:spPr>
        <p:txBody>
          <a:bodyPr/>
          <a:lstStyle/>
          <a:p>
            <a:fld id="{B8C398A5-23FA-5643-AA9F-4C6E11A7557A}" type="slidenum">
              <a:rPr lang="en-US" smtClean="0"/>
              <a:t>21</a:t>
            </a:fld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435" y="-27313593"/>
            <a:ext cx="1018178" cy="251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22" y="-27522024"/>
            <a:ext cx="860869" cy="39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820" y="-27324024"/>
            <a:ext cx="1259994" cy="2519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/>
          <a:srcRect l="8499" t="12195" r="8481" b="7628"/>
          <a:stretch/>
        </p:blipFill>
        <p:spPr>
          <a:xfrm>
            <a:off x="327535" y="-27487248"/>
            <a:ext cx="542519" cy="39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756" y="-27382639"/>
            <a:ext cx="825783" cy="2519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256" y="-27415247"/>
            <a:ext cx="879930" cy="2519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320" y="-27415247"/>
            <a:ext cx="1166866" cy="2519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254" y="-27415247"/>
            <a:ext cx="746998" cy="2519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399" y="-27346535"/>
            <a:ext cx="1067793" cy="2519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/>
          <a:srcRect t="15689" b="20143"/>
          <a:stretch/>
        </p:blipFill>
        <p:spPr>
          <a:xfrm>
            <a:off x="935551" y="-27415247"/>
            <a:ext cx="523136" cy="2519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1723" y="-27382639"/>
            <a:ext cx="746998" cy="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17"/>
            <a:ext cx="12192000" cy="33747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037" y="190729"/>
            <a:ext cx="1018178" cy="251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156" y="1158049"/>
            <a:ext cx="2671267" cy="25433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4748" y="118728"/>
            <a:ext cx="860869" cy="39600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47611" y="1158049"/>
            <a:ext cx="6541471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Acknowledgements 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0395" y="19921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I’d like to thank my supervisor Dr. Simon Viel and everyone in the DEAP-3600 collaboration.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104" b="98229" l="7054" r="98929">
                        <a14:foregroundMark x1="39375" y1="45417" x2="39375" y2="45417"/>
                        <a14:foregroundMark x1="53571" y1="43854" x2="54643" y2="50000"/>
                        <a14:foregroundMark x1="58482" y1="47604" x2="58482" y2="49271"/>
                        <a14:foregroundMark x1="92411" y1="48854" x2="92411" y2="57500"/>
                        <a14:foregroundMark x1="20000" y1="87188" x2="19196" y2="81250"/>
                        <a14:foregroundMark x1="11071" y1="63542" x2="12054" y2="59792"/>
                        <a14:foregroundMark x1="91696" y1="48854" x2="91071" y2="51042"/>
                        <a14:foregroundMark x1="80000" y1="51042" x2="80000" y2="59583"/>
                        <a14:foregroundMark x1="33929" y1="48333" x2="35714" y2="50208"/>
                        <a14:foregroundMark x1="23929" y1="45521" x2="23929" y2="59479"/>
                        <a14:foregroundMark x1="24821" y1="46771" x2="23929" y2="45625"/>
                        <a14:foregroundMark x1="22768" y1="46875" x2="23393" y2="45938"/>
                        <a14:foregroundMark x1="38393" y1="47604" x2="40268" y2="51875"/>
                        <a14:foregroundMark x1="39554" y1="43958" x2="38214" y2="46250"/>
                        <a14:foregroundMark x1="50000" y1="45208" x2="48929" y2="45313"/>
                        <a14:foregroundMark x1="45536" y1="43333" x2="44643" y2="43438"/>
                        <a14:foregroundMark x1="42857" y1="48333" x2="44286" y2="48229"/>
                        <a14:foregroundMark x1="93393" y1="48854" x2="94018" y2="49688"/>
                        <a14:foregroundMark x1="84107" y1="46563" x2="83571" y2="46771"/>
                        <a14:foregroundMark x1="22500" y1="46667" x2="23482" y2="45313"/>
                        <a14:foregroundMark x1="22768" y1="45313" x2="23661" y2="45625"/>
                        <a14:foregroundMark x1="85446" y1="48750" x2="85268" y2="47396"/>
                        <a14:foregroundMark x1="83036" y1="47188" x2="82679" y2="48125"/>
                        <a14:foregroundMark x1="90446" y1="50313" x2="91518" y2="48958"/>
                        <a14:foregroundMark x1="73750" y1="43854" x2="73036" y2="45417"/>
                        <a14:foregroundMark x1="74643" y1="43854" x2="74018" y2="43958"/>
                        <a14:foregroundMark x1="44196" y1="43958" x2="44018" y2="44688"/>
                        <a14:foregroundMark x1="17143" y1="44167" x2="17679" y2="45208"/>
                        <a14:foregroundMark x1="95089" y1="85000" x2="96161" y2="86979"/>
                        <a14:foregroundMark x1="96607" y1="86771" x2="97054" y2="87708"/>
                        <a14:foregroundMark x1="88304" y1="86250" x2="90893" y2="84583"/>
                        <a14:foregroundMark x1="73125" y1="44063" x2="72946" y2="44583"/>
                        <a14:foregroundMark x1="45982" y1="43646" x2="46250" y2="44792"/>
                        <a14:foregroundMark x1="48036" y1="46146" x2="48929" y2="44896"/>
                        <a14:backgroundMark x1="21786" y1="82188" x2="22679" y2="89271"/>
                        <a14:backgroundMark x1="79464" y1="48438" x2="79464" y2="34792"/>
                        <a14:backgroundMark x1="13839" y1="46354" x2="13839" y2="40833"/>
                        <a14:backgroundMark x1="47411" y1="44688" x2="47946" y2="42604"/>
                        <a14:backgroundMark x1="43036" y1="44167" x2="43036" y2="42188"/>
                        <a14:backgroundMark x1="85804" y1="46771" x2="86429" y2="49792"/>
                        <a14:backgroundMark x1="90179" y1="52917" x2="90179" y2="49583"/>
                        <a14:backgroundMark x1="51250" y1="44375" x2="51786" y2="41458"/>
                        <a14:backgroundMark x1="71071" y1="47813" x2="72589" y2="42396"/>
                        <a14:backgroundMark x1="73839" y1="43021" x2="74375" y2="43125"/>
                        <a14:backgroundMark x1="72500" y1="47500" x2="71161" y2="48854"/>
                        <a14:backgroundMark x1="65179" y1="46354" x2="65982" y2="47604"/>
                        <a14:backgroundMark x1="37679" y1="43333" x2="37768" y2="44583"/>
                        <a14:backgroundMark x1="37500" y1="46979" x2="37946" y2="47813"/>
                        <a14:backgroundMark x1="44375" y1="42917" x2="44911" y2="43021"/>
                        <a14:backgroundMark x1="43304" y1="46250" x2="43214" y2="44792"/>
                        <a14:backgroundMark x1="39821" y1="43021" x2="39821" y2="43750"/>
                        <a14:backgroundMark x1="17143" y1="43750" x2="16786" y2="43750"/>
                      </a14:backgroundRemoval>
                    </a14:imgEffect>
                  </a14:imgLayer>
                </a14:imgProps>
              </a:ext>
            </a:extLst>
          </a:blip>
          <a:srcRect l="6095" t="33295" b="2245"/>
          <a:stretch/>
        </p:blipFill>
        <p:spPr>
          <a:xfrm>
            <a:off x="4764412" y="3355378"/>
            <a:ext cx="6956011" cy="40943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8138" y="190729"/>
            <a:ext cx="1259994" cy="2519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/>
          <a:srcRect l="8499" t="12195" r="8481" b="7628"/>
          <a:stretch/>
        </p:blipFill>
        <p:spPr>
          <a:xfrm>
            <a:off x="7892663" y="118728"/>
            <a:ext cx="542519" cy="396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6535" y="178129"/>
            <a:ext cx="908361" cy="2771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41834" y="190729"/>
            <a:ext cx="879930" cy="251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0437" y="190729"/>
            <a:ext cx="1166866" cy="25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331" y="164269"/>
            <a:ext cx="903868" cy="304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69713" y="190729"/>
            <a:ext cx="1067793" cy="251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/>
          <a:srcRect t="15689" b="20143"/>
          <a:stretch/>
        </p:blipFill>
        <p:spPr>
          <a:xfrm>
            <a:off x="82170" y="164269"/>
            <a:ext cx="632995" cy="3049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6295" y="190729"/>
            <a:ext cx="746998" cy="25199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674488" y="278520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Learning Through Experience</a:t>
            </a:r>
            <a:r>
              <a:rPr lang="en-US" sz="4000" dirty="0" smtClean="0">
                <a:latin typeface="Avenir Book" charset="0"/>
                <a:ea typeface="Avenir Book" charset="0"/>
                <a:cs typeface="Avenir Book" charset="0"/>
              </a:rPr>
              <a:t>	</a:t>
            </a:r>
            <a:endParaRPr lang="en-US" sz="4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974148" y="29177633"/>
            <a:ext cx="10215940" cy="437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Having the opportunity to get hands on experience is undoubtedly one of the rewarding part of my experience working with the DEAP-3600 collaboration</a:t>
            </a:r>
          </a:p>
          <a:p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Sharped skills such as </a:t>
            </a: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Working in a large team and still contributing is a significant way  </a:t>
            </a: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Solving physics problems outside the </a:t>
            </a:r>
            <a:r>
              <a:rPr lang="en-US" sz="2000" i="1" dirty="0" smtClean="0">
                <a:latin typeface="Avenir Book" charset="0"/>
                <a:ea typeface="Avenir Book" charset="0"/>
                <a:cs typeface="Avenir Book" charset="0"/>
              </a:rPr>
              <a:t>“sphere in a vacuum”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model </a:t>
            </a: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Meditation </a:t>
            </a:r>
          </a:p>
          <a:p>
            <a:pPr lvl="2"/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For when ROOT just isn’t working the way it should</a:t>
            </a: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Programming for 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h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igh performance computing clusters </a:t>
            </a:r>
          </a:p>
          <a:p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35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197033" y="3624349"/>
            <a:ext cx="1895302" cy="2261062"/>
          </a:xfrm>
          <a:custGeom>
            <a:avLst/>
            <a:gdLst>
              <a:gd name="connsiteX0" fmla="*/ 133003 w 1895302"/>
              <a:gd name="connsiteY0" fmla="*/ 349135 h 2261062"/>
              <a:gd name="connsiteX1" fmla="*/ 0 w 1895302"/>
              <a:gd name="connsiteY1" fmla="*/ 764771 h 2261062"/>
              <a:gd name="connsiteX2" fmla="*/ 99752 w 1895302"/>
              <a:gd name="connsiteY2" fmla="*/ 997527 h 2261062"/>
              <a:gd name="connsiteX3" fmla="*/ 764771 w 1895302"/>
              <a:gd name="connsiteY3" fmla="*/ 1064029 h 2261062"/>
              <a:gd name="connsiteX4" fmla="*/ 814647 w 1895302"/>
              <a:gd name="connsiteY4" fmla="*/ 1330036 h 2261062"/>
              <a:gd name="connsiteX5" fmla="*/ 565265 w 1895302"/>
              <a:gd name="connsiteY5" fmla="*/ 1729047 h 2261062"/>
              <a:gd name="connsiteX6" fmla="*/ 648392 w 1895302"/>
              <a:gd name="connsiteY6" fmla="*/ 1945178 h 2261062"/>
              <a:gd name="connsiteX7" fmla="*/ 1246909 w 1895302"/>
              <a:gd name="connsiteY7" fmla="*/ 1995055 h 2261062"/>
              <a:gd name="connsiteX8" fmla="*/ 1446414 w 1895302"/>
              <a:gd name="connsiteY8" fmla="*/ 2261062 h 2261062"/>
              <a:gd name="connsiteX9" fmla="*/ 1895302 w 1895302"/>
              <a:gd name="connsiteY9" fmla="*/ 1961804 h 2261062"/>
              <a:gd name="connsiteX10" fmla="*/ 532014 w 1895302"/>
              <a:gd name="connsiteY10" fmla="*/ 0 h 2261062"/>
              <a:gd name="connsiteX11" fmla="*/ 133003 w 1895302"/>
              <a:gd name="connsiteY11" fmla="*/ 349135 h 226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5302" h="2261062">
                <a:moveTo>
                  <a:pt x="133003" y="349135"/>
                </a:moveTo>
                <a:lnTo>
                  <a:pt x="0" y="764771"/>
                </a:lnTo>
                <a:lnTo>
                  <a:pt x="99752" y="997527"/>
                </a:lnTo>
                <a:lnTo>
                  <a:pt x="764771" y="1064029"/>
                </a:lnTo>
                <a:lnTo>
                  <a:pt x="814647" y="1330036"/>
                </a:lnTo>
                <a:lnTo>
                  <a:pt x="565265" y="1729047"/>
                </a:lnTo>
                <a:lnTo>
                  <a:pt x="648392" y="1945178"/>
                </a:lnTo>
                <a:lnTo>
                  <a:pt x="1246909" y="1995055"/>
                </a:lnTo>
                <a:lnTo>
                  <a:pt x="1446414" y="2261062"/>
                </a:lnTo>
                <a:lnTo>
                  <a:pt x="1895302" y="1961804"/>
                </a:lnTo>
                <a:lnTo>
                  <a:pt x="532014" y="0"/>
                </a:lnTo>
                <a:lnTo>
                  <a:pt x="133003" y="349135"/>
                </a:lnTo>
                <a:close/>
              </a:path>
            </a:pathLst>
          </a:custGeom>
          <a:solidFill>
            <a:srgbClr val="007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443"/>
            <a:ext cx="10515600" cy="21141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Thank You!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References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517322" y="3283859"/>
            <a:ext cx="7157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53731" y="3448546"/>
            <a:ext cx="821586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[1] </a:t>
            </a:r>
            <a:r>
              <a:rPr lang="nb-NO" sz="1200" dirty="0">
                <a:solidFill>
                  <a:schemeClr val="bg1"/>
                </a:solidFill>
              </a:rPr>
              <a:t>P. A. R. Ade et al. (Planck), Astron. Astrophys. 594, A13 (2016</a:t>
            </a:r>
            <a:r>
              <a:rPr lang="nb-NO" sz="1200" dirty="0" smtClean="0">
                <a:solidFill>
                  <a:schemeClr val="bg1"/>
                </a:solidFill>
              </a:rPr>
              <a:t>)</a:t>
            </a:r>
          </a:p>
          <a:p>
            <a:endParaRPr lang="nb-NO" sz="1200" dirty="0" smtClean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[2] http://snolab2008.snolab.ca/snolab_users_handbook_rev02.pdf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nb-NO" sz="1200" dirty="0" smtClean="0">
                <a:solidFill>
                  <a:schemeClr val="bg1"/>
                </a:solidFill>
              </a:rPr>
              <a:t>[3] </a:t>
            </a:r>
            <a:r>
              <a:rPr lang="nb-NO" sz="1200" dirty="0">
                <a:solidFill>
                  <a:schemeClr val="bg1"/>
                </a:solidFill>
              </a:rPr>
              <a:t>First </a:t>
            </a:r>
            <a:r>
              <a:rPr lang="nb-NO" sz="1200" dirty="0" smtClean="0">
                <a:solidFill>
                  <a:schemeClr val="bg1"/>
                </a:solidFill>
              </a:rPr>
              <a:t>Rasuls </a:t>
            </a:r>
            <a:r>
              <a:rPr lang="nb-NO" sz="1200" dirty="0">
                <a:solidFill>
                  <a:schemeClr val="bg1"/>
                </a:solidFill>
              </a:rPr>
              <a:t>from </a:t>
            </a:r>
            <a:r>
              <a:rPr lang="nb-NO" sz="1200" dirty="0" smtClean="0">
                <a:solidFill>
                  <a:schemeClr val="bg1"/>
                </a:solidFill>
              </a:rPr>
              <a:t>The </a:t>
            </a:r>
            <a:r>
              <a:rPr lang="nb-NO" sz="1200" dirty="0">
                <a:solidFill>
                  <a:schemeClr val="bg1"/>
                </a:solidFill>
              </a:rPr>
              <a:t>DEAP-3600 </a:t>
            </a:r>
            <a:r>
              <a:rPr lang="nb-NO" sz="1200" dirty="0" smtClean="0">
                <a:solidFill>
                  <a:schemeClr val="bg1"/>
                </a:solidFill>
              </a:rPr>
              <a:t>Dark </a:t>
            </a:r>
            <a:r>
              <a:rPr lang="nb-NO" sz="1200" dirty="0">
                <a:solidFill>
                  <a:schemeClr val="bg1"/>
                </a:solidFill>
              </a:rPr>
              <a:t>M</a:t>
            </a:r>
            <a:r>
              <a:rPr lang="nb-NO" sz="1200" dirty="0" smtClean="0">
                <a:solidFill>
                  <a:schemeClr val="bg1"/>
                </a:solidFill>
              </a:rPr>
              <a:t>atter search with </a:t>
            </a:r>
            <a:r>
              <a:rPr lang="nb-NO" sz="1200" dirty="0">
                <a:solidFill>
                  <a:schemeClr val="bg1"/>
                </a:solidFill>
              </a:rPr>
              <a:t>argon at </a:t>
            </a:r>
            <a:r>
              <a:rPr lang="nb-NO" sz="1200" dirty="0" smtClean="0">
                <a:solidFill>
                  <a:schemeClr val="bg1"/>
                </a:solidFill>
              </a:rPr>
              <a:t>SNOLAB, </a:t>
            </a:r>
            <a:r>
              <a:rPr lang="nb-NO" sz="1200" dirty="0">
                <a:solidFill>
                  <a:schemeClr val="bg1"/>
                </a:solidFill>
              </a:rPr>
              <a:t>DEAP Collaboration</a:t>
            </a:r>
            <a:r>
              <a:rPr lang="nb-NO" sz="1200" dirty="0" smtClean="0">
                <a:solidFill>
                  <a:schemeClr val="bg1"/>
                </a:solidFill>
              </a:rPr>
              <a:t>  </a:t>
            </a:r>
            <a:r>
              <a:rPr lang="en-US" sz="1200" dirty="0">
                <a:solidFill>
                  <a:schemeClr val="bg1"/>
                </a:solidFill>
              </a:rPr>
              <a:t>arXiv:1707.08042 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 smtClean="0">
                <a:solidFill>
                  <a:schemeClr val="bg1"/>
                </a:solidFill>
              </a:rPr>
              <a:t>[4] </a:t>
            </a:r>
            <a:r>
              <a:rPr lang="en-US" sz="1200" dirty="0">
                <a:solidFill>
                  <a:schemeClr val="bg1"/>
                </a:solidFill>
              </a:rPr>
              <a:t>Backgrounds in the DEAP-3600 Dark Matter Experiment, B. </a:t>
            </a:r>
            <a:r>
              <a:rPr lang="en-US" sz="1200" dirty="0" smtClean="0">
                <a:solidFill>
                  <a:schemeClr val="bg1"/>
                </a:solidFill>
              </a:rPr>
              <a:t>Lehnert (</a:t>
            </a:r>
            <a:r>
              <a:rPr lang="en-US" sz="1200" dirty="0">
                <a:solidFill>
                  <a:schemeClr val="bg1"/>
                </a:solidFill>
              </a:rPr>
              <a:t>arXiv:1805.06073)</a:t>
            </a:r>
          </a:p>
          <a:p>
            <a:endParaRPr lang="nb-NO" sz="1200" dirty="0">
              <a:solidFill>
                <a:schemeClr val="bg1"/>
              </a:solidFill>
            </a:endParaRPr>
          </a:p>
          <a:p>
            <a:r>
              <a:rPr lang="nb-NO" sz="1200" dirty="0" smtClean="0">
                <a:solidFill>
                  <a:schemeClr val="bg1"/>
                </a:solidFill>
              </a:rPr>
              <a:t>[5] </a:t>
            </a:r>
            <a:r>
              <a:rPr lang="nb-NO" sz="1200" dirty="0">
                <a:solidFill>
                  <a:schemeClr val="bg1"/>
                </a:solidFill>
              </a:rPr>
              <a:t>Simulation Study of the use of Internal Ar-39 Beta Decays for Energy Calibration of the DEAP-3600 Dark Matter </a:t>
            </a:r>
            <a:r>
              <a:rPr lang="nb-NO" sz="1200" dirty="0" smtClean="0">
                <a:solidFill>
                  <a:schemeClr val="bg1"/>
                </a:solidFill>
              </a:rPr>
              <a:t>Detector</a:t>
            </a:r>
          </a:p>
          <a:p>
            <a:r>
              <a:rPr lang="nb-NO" sz="1200" dirty="0" smtClean="0">
                <a:solidFill>
                  <a:schemeClr val="bg1"/>
                </a:solidFill>
              </a:rPr>
              <a:t>       Connor </a:t>
            </a:r>
            <a:r>
              <a:rPr lang="nb-NO" sz="1200" dirty="0">
                <a:solidFill>
                  <a:schemeClr val="bg1"/>
                </a:solidFill>
              </a:rPr>
              <a:t>Stone, Chris Jillings, and Tina Pollmann for the DEAP Collaboration</a:t>
            </a:r>
          </a:p>
          <a:p>
            <a:endParaRPr lang="nb-NO" sz="1200" dirty="0">
              <a:solidFill>
                <a:schemeClr val="bg1"/>
              </a:solidFill>
            </a:endParaRPr>
          </a:p>
          <a:p>
            <a:endParaRPr lang="nb-NO" sz="1200" dirty="0" smtClean="0">
              <a:solidFill>
                <a:schemeClr val="bg1"/>
              </a:solidFill>
            </a:endParaRPr>
          </a:p>
          <a:p>
            <a:endParaRPr lang="nb-NO" sz="1200" dirty="0">
              <a:solidFill>
                <a:schemeClr val="bg1"/>
              </a:solidFill>
            </a:endParaRPr>
          </a:p>
          <a:p>
            <a:endParaRPr lang="nb-NO" sz="1200" dirty="0" smtClean="0">
              <a:solidFill>
                <a:schemeClr val="bg1"/>
              </a:solidFill>
            </a:endParaRPr>
          </a:p>
          <a:p>
            <a:endParaRPr lang="nb-NO" sz="1200" dirty="0">
              <a:solidFill>
                <a:schemeClr val="bg1"/>
              </a:solidFill>
            </a:endParaRPr>
          </a:p>
          <a:p>
            <a:endParaRPr lang="nb-NO" sz="1200" dirty="0" smtClean="0">
              <a:solidFill>
                <a:schemeClr val="bg1"/>
              </a:solidFill>
            </a:endParaRPr>
          </a:p>
          <a:p>
            <a:endParaRPr lang="nb-NO" sz="1200" dirty="0">
              <a:solidFill>
                <a:schemeClr val="bg1"/>
              </a:solidFill>
            </a:endParaRPr>
          </a:p>
          <a:p>
            <a:r>
              <a:rPr lang="nb-NO" sz="1200" dirty="0" smtClean="0">
                <a:solidFill>
                  <a:schemeClr val="bg1"/>
                </a:solidFill>
              </a:rPr>
              <a:t> 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61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Carleton Physics Department - Waqar Muhammad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30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0"/>
          </a:xfrm>
        </p:spPr>
        <p:txBody>
          <a:bodyPr/>
          <a:lstStyle/>
          <a:p>
            <a:pPr algn="ctr"/>
            <a:r>
              <a:rPr lang="en-US" sz="9600" dirty="0" smtClean="0">
                <a:solidFill>
                  <a:schemeClr val="bg1"/>
                </a:solidFill>
              </a:rPr>
              <a:t>Extra Slides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801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Carleton Physics Department - Waqar Muhammad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8630"/>
            <a:ext cx="10515600" cy="1325563"/>
          </a:xfrm>
        </p:spPr>
        <p:txBody>
          <a:bodyPr/>
          <a:lstStyle/>
          <a:p>
            <a:r>
              <a:rPr lang="en-US" dirty="0" smtClean="0"/>
              <a:t>Other Systematics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4193"/>
            <a:ext cx="10515600" cy="4807650"/>
          </a:xfrm>
        </p:spPr>
        <p:txBody>
          <a:bodyPr>
            <a:normAutofit/>
          </a:bodyPr>
          <a:lstStyle/>
          <a:p>
            <a:r>
              <a:rPr lang="en-US" dirty="0" smtClean="0"/>
              <a:t>TPB Scattering</a:t>
            </a:r>
          </a:p>
          <a:p>
            <a:pPr lvl="1"/>
            <a:r>
              <a:rPr lang="en-US" dirty="0" smtClean="0"/>
              <a:t>The wavelength shifter scatters the light from an event and it’s not precisely known how much of the light is lost to this scatter</a:t>
            </a:r>
          </a:p>
          <a:p>
            <a:r>
              <a:rPr lang="en-US" dirty="0" smtClean="0"/>
              <a:t>Refractive index</a:t>
            </a:r>
          </a:p>
          <a:p>
            <a:pPr lvl="1"/>
            <a:r>
              <a:rPr lang="en-US" dirty="0" smtClean="0"/>
              <a:t>The refractive index of Liquid Argon is not very well known for UV light</a:t>
            </a:r>
          </a:p>
          <a:p>
            <a:r>
              <a:rPr lang="en-US" dirty="0" smtClean="0"/>
              <a:t>PMT Efficiency</a:t>
            </a:r>
          </a:p>
          <a:p>
            <a:pPr lvl="1"/>
            <a:r>
              <a:rPr lang="en-US" dirty="0" smtClean="0"/>
              <a:t>Our PMTs are calibrated in two ways, day zero calibration (laser ball) or daily testing. A miss-calibration in the PMT’s efficiency can make it seem as thought it sees more or less light then it does/ relative to others</a:t>
            </a:r>
          </a:p>
          <a:p>
            <a:r>
              <a:rPr lang="en-US" dirty="0" smtClean="0"/>
              <a:t>After Pulsing</a:t>
            </a:r>
          </a:p>
          <a:p>
            <a:r>
              <a:rPr lang="en-US" dirty="0" smtClean="0"/>
              <a:t>And others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87BA7-5C11-0E46-9564-0D5F4D9AEFE2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9CE35-51C1-2642-BF90-1F6F370A078D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40</a:t>
            </a:r>
            <a:r>
              <a:rPr lang="en-US" dirty="0" smtClean="0"/>
              <a:t>Ar → </a:t>
            </a:r>
            <a:r>
              <a:rPr lang="en-US" baseline="30000" dirty="0" smtClean="0"/>
              <a:t>39</a:t>
            </a:r>
            <a:r>
              <a:rPr lang="en-US" dirty="0" smtClean="0"/>
              <a:t>Ar Energy Exchange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99" y="1682745"/>
            <a:ext cx="5533634" cy="435133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03" y="4676565"/>
            <a:ext cx="2233613" cy="6399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4374" y="513186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128 nm Photon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39032" y="1775698"/>
            <a:ext cx="40195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 singlet state decay is an allowed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transition with a lifetime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of 6.7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ns. </a:t>
            </a:r>
          </a:p>
          <a:p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hile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 triplet state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decay is “forbidden” and thus has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a much longer lifetime of about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1600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ns[5]. 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This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is the basis for</a:t>
            </a:r>
          </a:p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electron and photon background suppression used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in DEAP.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3922" y="5831026"/>
            <a:ext cx="5629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[5] Simulation Study of the use of Internal Ar-39 Beta Decays for Energy Calibration of the DEAP-3600 Dark Matter </a:t>
            </a:r>
            <a:r>
              <a:rPr lang="nb-NO" sz="1000" dirty="0" smtClean="0"/>
              <a:t>Detector, Connor </a:t>
            </a:r>
            <a:r>
              <a:rPr lang="nb-NO" sz="1000" dirty="0"/>
              <a:t>Stone, Chris Jillings, and Tina Pollmann for the DEAP Collaboration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3428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69243" y="33104"/>
            <a:ext cx="4853514" cy="674099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E586D2-812E-4944-8AD7-4E3D639BD55F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8C398A5-23FA-5643-AA9F-4C6E11A7557A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79E8-939E-0A45-B04E-B0348DE35AD5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33" y="1664203"/>
            <a:ext cx="5768261" cy="4232859"/>
          </a:xfrm>
        </p:spPr>
      </p:pic>
      <p:sp>
        <p:nvSpPr>
          <p:cNvPr id="8" name="TextBox 7"/>
          <p:cNvSpPr txBox="1"/>
          <p:nvPr/>
        </p:nvSpPr>
        <p:spPr>
          <a:xfrm>
            <a:off x="3581399" y="2757487"/>
            <a:ext cx="790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1)</a:t>
            </a:r>
          </a:p>
          <a:p>
            <a:endParaRPr lang="en-US" sz="24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2)</a:t>
            </a:r>
          </a:p>
          <a:p>
            <a:endParaRPr lang="en-US" sz="24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3)</a:t>
            </a:r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emitter on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r="11123" b="1123"/>
          <a:stretch/>
        </p:blipFill>
        <p:spPr>
          <a:xfrm rot="10800000">
            <a:off x="-1194422" y="0"/>
            <a:ext cx="14580847" cy="1604417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65602" y="3099677"/>
            <a:ext cx="11607922" cy="3594916"/>
          </a:xfrm>
          <a:prstGeom prst="rect">
            <a:avLst/>
          </a:prstGeom>
          <a:solidFill>
            <a:schemeClr val="tx1"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7057785" y="553447"/>
            <a:ext cx="6691264" cy="2157933"/>
            <a:chOff x="6485468" y="561189"/>
            <a:chExt cx="6691264" cy="215793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468" y="561189"/>
              <a:ext cx="6691264" cy="215793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547529" y="1069019"/>
              <a:ext cx="497252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l-GR" sz="5400" dirty="0">
                  <a:solidFill>
                    <a:srgbClr val="5AAA8E"/>
                  </a:solidFill>
                  <a:latin typeface="Avenir Book" charset="0"/>
                  <a:ea typeface="Avenir Book" charset="0"/>
                  <a:cs typeface="Avenir Book" charset="0"/>
                </a:rPr>
                <a:t>χ</a:t>
              </a:r>
              <a:endParaRPr lang="en-US" sz="5400" dirty="0">
                <a:solidFill>
                  <a:srgbClr val="5AAA8E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26" name="Content Placeholder 1"/>
          <p:cNvSpPr txBox="1">
            <a:spLocks/>
          </p:cNvSpPr>
          <p:nvPr/>
        </p:nvSpPr>
        <p:spPr>
          <a:xfrm>
            <a:off x="728132" y="3340736"/>
            <a:ext cx="10625667" cy="3161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Consider a particle that is expected to interact with the gravitational force; it must have 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mass *</a:t>
            </a:r>
            <a:endParaRPr lang="en-US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And allowing this particle to interact weakly with ordinary matter (Higgs Boson or new Bosons yet to be discovered ) would allow for its detection</a:t>
            </a:r>
          </a:p>
          <a:p>
            <a:pPr marL="285750" indent="-285750" algn="l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This builds up the regime for WIMPs </a:t>
            </a:r>
            <a:r>
              <a:rPr lang="mr-IN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Dark Matter Particle</a:t>
            </a:r>
          </a:p>
          <a:p>
            <a:pPr algn="l"/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03383" y="403348"/>
            <a:ext cx="6372848" cy="2431714"/>
            <a:chOff x="4825420" y="1154091"/>
            <a:chExt cx="6372848" cy="2431714"/>
          </a:xfrm>
        </p:grpSpPr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4825420" y="1154091"/>
              <a:ext cx="3178712" cy="67470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r>
                <a:rPr lang="en-US" sz="4000" b="1" dirty="0" smtClean="0">
                  <a:solidFill>
                    <a:srgbClr val="00B050"/>
                  </a:solidFill>
                  <a:latin typeface="Athelas" charset="0"/>
                  <a:ea typeface="Athelas" charset="0"/>
                  <a:cs typeface="Athelas" charset="0"/>
                </a:rPr>
                <a:t>W</a:t>
              </a:r>
              <a:r>
                <a:rPr lang="en-US" sz="3200" b="1" dirty="0" smtClean="0">
                  <a:latin typeface="Athelas" charset="0"/>
                  <a:ea typeface="Athelas" charset="0"/>
                  <a:cs typeface="Athelas" charset="0"/>
                </a:rPr>
                <a:t> </a:t>
              </a:r>
              <a:r>
                <a:rPr lang="en-US" sz="4000" b="1" dirty="0" smtClean="0">
                  <a:latin typeface="Athelas" charset="0"/>
                  <a:ea typeface="Athelas" charset="0"/>
                  <a:cs typeface="Athelas" charset="0"/>
                </a:rPr>
                <a:t> </a:t>
              </a:r>
              <a:r>
                <a:rPr lang="en-US" sz="4000" b="1" dirty="0" smtClean="0">
                  <a:solidFill>
                    <a:schemeClr val="bg1"/>
                  </a:solidFill>
                  <a:latin typeface="Athelas" charset="0"/>
                  <a:ea typeface="Athelas" charset="0"/>
                  <a:cs typeface="Athelas" charset="0"/>
                </a:rPr>
                <a:t>EAKLY</a:t>
              </a: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5000784" y="1723720"/>
              <a:ext cx="6197484" cy="6638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r>
                <a:rPr lang="en-US" sz="4000" b="1" dirty="0" smtClean="0">
                  <a:solidFill>
                    <a:srgbClr val="00B050"/>
                  </a:solidFill>
                  <a:latin typeface="Athelas" charset="0"/>
                  <a:ea typeface="Athelas" charset="0"/>
                  <a:cs typeface="Athelas" charset="0"/>
                </a:rPr>
                <a:t>I</a:t>
              </a:r>
              <a:r>
                <a:rPr lang="en-US" sz="2000" b="1" dirty="0" smtClean="0">
                  <a:latin typeface="Athelas" charset="0"/>
                  <a:ea typeface="Athelas" charset="0"/>
                  <a:cs typeface="Athelas" charset="0"/>
                </a:rPr>
                <a:t>    </a:t>
              </a:r>
              <a:r>
                <a:rPr lang="en-US" b="1" dirty="0" smtClean="0">
                  <a:latin typeface="Athelas" charset="0"/>
                  <a:ea typeface="Athelas" charset="0"/>
                  <a:cs typeface="Athelas" charset="0"/>
                </a:rPr>
                <a:t> </a:t>
              </a:r>
              <a:r>
                <a:rPr lang="en-US" sz="1200" b="1" dirty="0" smtClean="0">
                  <a:latin typeface="Athelas" charset="0"/>
                  <a:ea typeface="Athelas" charset="0"/>
                  <a:cs typeface="Athelas" charset="0"/>
                </a:rPr>
                <a:t> </a:t>
              </a:r>
              <a:r>
                <a:rPr lang="en-US" sz="4000" b="1" dirty="0" smtClean="0">
                  <a:solidFill>
                    <a:schemeClr val="bg1"/>
                  </a:solidFill>
                  <a:latin typeface="Athelas" charset="0"/>
                  <a:ea typeface="Athelas" charset="0"/>
                  <a:cs typeface="Athelas" charset="0"/>
                </a:rPr>
                <a:t>NTERACTING</a:t>
              </a: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4880338" y="2363127"/>
              <a:ext cx="6197484" cy="6638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r>
                <a:rPr lang="en-US" sz="4000" b="1" dirty="0" smtClean="0">
                  <a:solidFill>
                    <a:srgbClr val="00B050"/>
                  </a:solidFill>
                  <a:latin typeface="Athelas" charset="0"/>
                  <a:ea typeface="Athelas" charset="0"/>
                  <a:cs typeface="Athelas" charset="0"/>
                </a:rPr>
                <a:t>M</a:t>
              </a:r>
              <a:r>
                <a:rPr lang="en-US" sz="2000" b="1" dirty="0" smtClean="0">
                  <a:latin typeface="Athelas" charset="0"/>
                  <a:ea typeface="Athelas" charset="0"/>
                  <a:cs typeface="Athelas" charset="0"/>
                </a:rPr>
                <a:t> </a:t>
              </a:r>
              <a:r>
                <a:rPr lang="en-US" b="1" dirty="0" smtClean="0">
                  <a:latin typeface="Athelas" charset="0"/>
                  <a:ea typeface="Athelas" charset="0"/>
                  <a:cs typeface="Athelas" charset="0"/>
                </a:rPr>
                <a:t> </a:t>
              </a:r>
              <a:r>
                <a:rPr lang="en-US" sz="1200" b="1" dirty="0" smtClean="0">
                  <a:latin typeface="Athelas" charset="0"/>
                  <a:ea typeface="Athelas" charset="0"/>
                  <a:cs typeface="Athelas" charset="0"/>
                </a:rPr>
                <a:t> </a:t>
              </a:r>
              <a:r>
                <a:rPr lang="en-US" sz="4000" b="1" dirty="0" smtClean="0">
                  <a:solidFill>
                    <a:schemeClr val="bg1"/>
                  </a:solidFill>
                  <a:latin typeface="Athelas" charset="0"/>
                  <a:ea typeface="Athelas" charset="0"/>
                  <a:cs typeface="Athelas" charset="0"/>
                </a:rPr>
                <a:t>ASSIVE</a:t>
              </a:r>
            </a:p>
          </p:txBody>
        </p:sp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4965613" y="2921926"/>
              <a:ext cx="6197484" cy="6638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r>
                <a:rPr lang="en-US" sz="4000" b="1" dirty="0" smtClean="0">
                  <a:solidFill>
                    <a:srgbClr val="00B050"/>
                  </a:solidFill>
                  <a:latin typeface="Athelas" charset="0"/>
                  <a:ea typeface="Athelas" charset="0"/>
                  <a:cs typeface="Athelas" charset="0"/>
                </a:rPr>
                <a:t>P</a:t>
              </a:r>
              <a:r>
                <a:rPr lang="en-US" sz="2000" b="1" dirty="0" smtClean="0">
                  <a:latin typeface="Athelas" charset="0"/>
                  <a:ea typeface="Athelas" charset="0"/>
                  <a:cs typeface="Athelas" charset="0"/>
                </a:rPr>
                <a:t> </a:t>
              </a:r>
              <a:r>
                <a:rPr lang="en-US" b="1" dirty="0" smtClean="0">
                  <a:latin typeface="Athelas" charset="0"/>
                  <a:ea typeface="Athelas" charset="0"/>
                  <a:cs typeface="Athelas" charset="0"/>
                </a:rPr>
                <a:t>  </a:t>
              </a:r>
              <a:r>
                <a:rPr lang="en-US" sz="1200" b="1" dirty="0" smtClean="0">
                  <a:latin typeface="Athelas" charset="0"/>
                  <a:ea typeface="Athelas" charset="0"/>
                  <a:cs typeface="Athelas" charset="0"/>
                </a:rPr>
                <a:t> </a:t>
              </a:r>
              <a:r>
                <a:rPr lang="en-US" sz="4000" b="1" dirty="0" smtClean="0">
                  <a:solidFill>
                    <a:schemeClr val="bg1"/>
                  </a:solidFill>
                  <a:latin typeface="Athelas" charset="0"/>
                  <a:ea typeface="Athelas" charset="0"/>
                  <a:cs typeface="Athelas" charset="0"/>
                </a:rPr>
                <a:t>ARTICLES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155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79E8-939E-0A45-B04E-B0348DE35AD5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81399" y="2757487"/>
            <a:ext cx="790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1)</a:t>
            </a:r>
          </a:p>
          <a:p>
            <a:endParaRPr lang="en-US" sz="24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2)</a:t>
            </a:r>
          </a:p>
          <a:p>
            <a:endParaRPr lang="en-US" sz="24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3)</a:t>
            </a:r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63325"/>
            <a:ext cx="10515600" cy="1325563"/>
          </a:xfrm>
        </p:spPr>
        <p:txBody>
          <a:bodyPr/>
          <a:lstStyle/>
          <a:p>
            <a:r>
              <a:rPr lang="en-US" dirty="0" smtClean="0"/>
              <a:t>Uranium and Thorium Decay Chain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81760" y="1345851"/>
            <a:ext cx="5628480" cy="48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Region of Interest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5" y="1825625"/>
            <a:ext cx="9338570" cy="4351338"/>
          </a:xfrm>
        </p:spPr>
      </p:pic>
      <p:sp>
        <p:nvSpPr>
          <p:cNvPr id="5" name="Freeform 4"/>
          <p:cNvSpPr/>
          <p:nvPr/>
        </p:nvSpPr>
        <p:spPr>
          <a:xfrm>
            <a:off x="2615878" y="2314937"/>
            <a:ext cx="6967960" cy="775504"/>
          </a:xfrm>
          <a:custGeom>
            <a:avLst/>
            <a:gdLst>
              <a:gd name="connsiteX0" fmla="*/ 23149 w 6991109"/>
              <a:gd name="connsiteY0" fmla="*/ 613458 h 787078"/>
              <a:gd name="connsiteX1" fmla="*/ 6991109 w 6991109"/>
              <a:gd name="connsiteY1" fmla="*/ 787078 h 787078"/>
              <a:gd name="connsiteX2" fmla="*/ 6991109 w 6991109"/>
              <a:gd name="connsiteY2" fmla="*/ 0 h 787078"/>
              <a:gd name="connsiteX3" fmla="*/ 0 w 6991109"/>
              <a:gd name="connsiteY3" fmla="*/ 0 h 787078"/>
              <a:gd name="connsiteX4" fmla="*/ 23149 w 6991109"/>
              <a:gd name="connsiteY4" fmla="*/ 61345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109" h="787078">
                <a:moveTo>
                  <a:pt x="23149" y="613458"/>
                </a:moveTo>
                <a:lnTo>
                  <a:pt x="6991109" y="787078"/>
                </a:lnTo>
                <a:lnTo>
                  <a:pt x="6991109" y="0"/>
                </a:lnTo>
                <a:lnTo>
                  <a:pt x="0" y="0"/>
                </a:lnTo>
                <a:lnTo>
                  <a:pt x="23149" y="613458"/>
                </a:lnTo>
                <a:close/>
              </a:path>
            </a:pathLst>
          </a:custGeom>
          <a:solidFill>
            <a:srgbClr val="FF2773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37258" y="5890095"/>
            <a:ext cx="391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99% nuclear recoil region of acceptance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184FF-5D06-FA4B-989B-FF5FBA0E4386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Region of Interest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5" y="1825625"/>
            <a:ext cx="9338570" cy="4351338"/>
          </a:xfrm>
        </p:spPr>
      </p:pic>
      <p:sp>
        <p:nvSpPr>
          <p:cNvPr id="5" name="Freeform 4"/>
          <p:cNvSpPr/>
          <p:nvPr/>
        </p:nvSpPr>
        <p:spPr>
          <a:xfrm>
            <a:off x="2615878" y="2303652"/>
            <a:ext cx="6967960" cy="793878"/>
          </a:xfrm>
          <a:custGeom>
            <a:avLst/>
            <a:gdLst>
              <a:gd name="connsiteX0" fmla="*/ 23149 w 6991109"/>
              <a:gd name="connsiteY0" fmla="*/ 613458 h 787078"/>
              <a:gd name="connsiteX1" fmla="*/ 6991109 w 6991109"/>
              <a:gd name="connsiteY1" fmla="*/ 787078 h 787078"/>
              <a:gd name="connsiteX2" fmla="*/ 6991109 w 6991109"/>
              <a:gd name="connsiteY2" fmla="*/ 0 h 787078"/>
              <a:gd name="connsiteX3" fmla="*/ 0 w 6991109"/>
              <a:gd name="connsiteY3" fmla="*/ 0 h 787078"/>
              <a:gd name="connsiteX4" fmla="*/ 23149 w 6991109"/>
              <a:gd name="connsiteY4" fmla="*/ 61345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109" h="787078">
                <a:moveTo>
                  <a:pt x="23149" y="613458"/>
                </a:moveTo>
                <a:lnTo>
                  <a:pt x="6991109" y="787078"/>
                </a:lnTo>
                <a:lnTo>
                  <a:pt x="6991109" y="0"/>
                </a:lnTo>
                <a:lnTo>
                  <a:pt x="0" y="0"/>
                </a:lnTo>
                <a:lnTo>
                  <a:pt x="23149" y="613458"/>
                </a:lnTo>
                <a:close/>
              </a:path>
            </a:pathLst>
          </a:custGeom>
          <a:solidFill>
            <a:srgbClr val="FF2773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627454" y="3472740"/>
            <a:ext cx="6910239" cy="1947622"/>
          </a:xfrm>
          <a:custGeom>
            <a:avLst/>
            <a:gdLst>
              <a:gd name="connsiteX0" fmla="*/ 0 w 6991109"/>
              <a:gd name="connsiteY0" fmla="*/ 1169043 h 2673752"/>
              <a:gd name="connsiteX1" fmla="*/ 6991109 w 6991109"/>
              <a:gd name="connsiteY1" fmla="*/ 0 h 2673752"/>
              <a:gd name="connsiteX2" fmla="*/ 6944810 w 6991109"/>
              <a:gd name="connsiteY2" fmla="*/ 2673752 h 2673752"/>
              <a:gd name="connsiteX3" fmla="*/ 23149 w 6991109"/>
              <a:gd name="connsiteY3" fmla="*/ 2639028 h 2673752"/>
              <a:gd name="connsiteX4" fmla="*/ 0 w 6991109"/>
              <a:gd name="connsiteY4" fmla="*/ 1169043 h 2673752"/>
              <a:gd name="connsiteX0" fmla="*/ 0 w 6991109"/>
              <a:gd name="connsiteY0" fmla="*/ 1134910 h 2673752"/>
              <a:gd name="connsiteX1" fmla="*/ 6991109 w 6991109"/>
              <a:gd name="connsiteY1" fmla="*/ 0 h 2673752"/>
              <a:gd name="connsiteX2" fmla="*/ 6944810 w 6991109"/>
              <a:gd name="connsiteY2" fmla="*/ 2673752 h 2673752"/>
              <a:gd name="connsiteX3" fmla="*/ 23149 w 6991109"/>
              <a:gd name="connsiteY3" fmla="*/ 2639028 h 2673752"/>
              <a:gd name="connsiteX4" fmla="*/ 0 w 6991109"/>
              <a:gd name="connsiteY4" fmla="*/ 1134910 h 2673752"/>
              <a:gd name="connsiteX0" fmla="*/ 0 w 7002722"/>
              <a:gd name="connsiteY0" fmla="*/ 1055267 h 2594109"/>
              <a:gd name="connsiteX1" fmla="*/ 7002722 w 7002722"/>
              <a:gd name="connsiteY1" fmla="*/ 0 h 2594109"/>
              <a:gd name="connsiteX2" fmla="*/ 6944810 w 7002722"/>
              <a:gd name="connsiteY2" fmla="*/ 2594109 h 2594109"/>
              <a:gd name="connsiteX3" fmla="*/ 23149 w 7002722"/>
              <a:gd name="connsiteY3" fmla="*/ 2559385 h 2594109"/>
              <a:gd name="connsiteX4" fmla="*/ 0 w 7002722"/>
              <a:gd name="connsiteY4" fmla="*/ 1055267 h 2594109"/>
              <a:gd name="connsiteX0" fmla="*/ 0 w 7002722"/>
              <a:gd name="connsiteY0" fmla="*/ 941490 h 2480332"/>
              <a:gd name="connsiteX1" fmla="*/ 7002722 w 7002722"/>
              <a:gd name="connsiteY1" fmla="*/ 0 h 2480332"/>
              <a:gd name="connsiteX2" fmla="*/ 6944810 w 7002722"/>
              <a:gd name="connsiteY2" fmla="*/ 2480332 h 2480332"/>
              <a:gd name="connsiteX3" fmla="*/ 23149 w 7002722"/>
              <a:gd name="connsiteY3" fmla="*/ 2445608 h 2480332"/>
              <a:gd name="connsiteX4" fmla="*/ 0 w 7002722"/>
              <a:gd name="connsiteY4" fmla="*/ 941490 h 2480332"/>
              <a:gd name="connsiteX0" fmla="*/ 0 w 6967883"/>
              <a:gd name="connsiteY0" fmla="*/ 941490 h 2480332"/>
              <a:gd name="connsiteX1" fmla="*/ 6967883 w 6967883"/>
              <a:gd name="connsiteY1" fmla="*/ 0 h 2480332"/>
              <a:gd name="connsiteX2" fmla="*/ 6944810 w 6967883"/>
              <a:gd name="connsiteY2" fmla="*/ 2480332 h 2480332"/>
              <a:gd name="connsiteX3" fmla="*/ 23149 w 6967883"/>
              <a:gd name="connsiteY3" fmla="*/ 2445608 h 2480332"/>
              <a:gd name="connsiteX4" fmla="*/ 0 w 6967883"/>
              <a:gd name="connsiteY4" fmla="*/ 941490 h 2480332"/>
              <a:gd name="connsiteX0" fmla="*/ 0 w 6967883"/>
              <a:gd name="connsiteY0" fmla="*/ 839091 h 2377933"/>
              <a:gd name="connsiteX1" fmla="*/ 6967883 w 6967883"/>
              <a:gd name="connsiteY1" fmla="*/ 0 h 2377933"/>
              <a:gd name="connsiteX2" fmla="*/ 6944810 w 6967883"/>
              <a:gd name="connsiteY2" fmla="*/ 2377933 h 2377933"/>
              <a:gd name="connsiteX3" fmla="*/ 23149 w 6967883"/>
              <a:gd name="connsiteY3" fmla="*/ 2343209 h 2377933"/>
              <a:gd name="connsiteX4" fmla="*/ 0 w 6967883"/>
              <a:gd name="connsiteY4" fmla="*/ 839091 h 2377933"/>
              <a:gd name="connsiteX0" fmla="*/ 0 w 6956270"/>
              <a:gd name="connsiteY0" fmla="*/ 793580 h 2377933"/>
              <a:gd name="connsiteX1" fmla="*/ 6956270 w 6956270"/>
              <a:gd name="connsiteY1" fmla="*/ 0 h 2377933"/>
              <a:gd name="connsiteX2" fmla="*/ 6933197 w 6956270"/>
              <a:gd name="connsiteY2" fmla="*/ 2377933 h 2377933"/>
              <a:gd name="connsiteX3" fmla="*/ 11536 w 6956270"/>
              <a:gd name="connsiteY3" fmla="*/ 2343209 h 2377933"/>
              <a:gd name="connsiteX4" fmla="*/ 0 w 6956270"/>
              <a:gd name="connsiteY4" fmla="*/ 793580 h 2377933"/>
              <a:gd name="connsiteX0" fmla="*/ 0 w 6956270"/>
              <a:gd name="connsiteY0" fmla="*/ 793580 h 2377933"/>
              <a:gd name="connsiteX1" fmla="*/ 2796769 w 6956270"/>
              <a:gd name="connsiteY1" fmla="*/ 476644 h 2377933"/>
              <a:gd name="connsiteX2" fmla="*/ 6956270 w 6956270"/>
              <a:gd name="connsiteY2" fmla="*/ 0 h 2377933"/>
              <a:gd name="connsiteX3" fmla="*/ 6933197 w 6956270"/>
              <a:gd name="connsiteY3" fmla="*/ 2377933 h 2377933"/>
              <a:gd name="connsiteX4" fmla="*/ 11536 w 6956270"/>
              <a:gd name="connsiteY4" fmla="*/ 2343209 h 2377933"/>
              <a:gd name="connsiteX5" fmla="*/ 0 w 6956270"/>
              <a:gd name="connsiteY5" fmla="*/ 793580 h 2377933"/>
              <a:gd name="connsiteX0" fmla="*/ 0 w 6933197"/>
              <a:gd name="connsiteY0" fmla="*/ 330117 h 1914470"/>
              <a:gd name="connsiteX1" fmla="*/ 2796769 w 6933197"/>
              <a:gd name="connsiteY1" fmla="*/ 13181 h 1914470"/>
              <a:gd name="connsiteX2" fmla="*/ 6927600 w 6933197"/>
              <a:gd name="connsiteY2" fmla="*/ 0 h 1914470"/>
              <a:gd name="connsiteX3" fmla="*/ 6933197 w 6933197"/>
              <a:gd name="connsiteY3" fmla="*/ 1914470 h 1914470"/>
              <a:gd name="connsiteX4" fmla="*/ 11536 w 6933197"/>
              <a:gd name="connsiteY4" fmla="*/ 1879746 h 1914470"/>
              <a:gd name="connsiteX5" fmla="*/ 0 w 6933197"/>
              <a:gd name="connsiteY5" fmla="*/ 330117 h 191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3197" h="1914470">
                <a:moveTo>
                  <a:pt x="0" y="330117"/>
                </a:moveTo>
                <a:lnTo>
                  <a:pt x="2796769" y="13181"/>
                </a:lnTo>
                <a:lnTo>
                  <a:pt x="6927600" y="0"/>
                </a:lnTo>
                <a:cubicBezTo>
                  <a:pt x="6929466" y="638157"/>
                  <a:pt x="6931331" y="1276313"/>
                  <a:pt x="6933197" y="1914470"/>
                </a:cubicBezTo>
                <a:lnTo>
                  <a:pt x="11536" y="1879746"/>
                </a:lnTo>
                <a:cubicBezTo>
                  <a:pt x="7678" y="1397467"/>
                  <a:pt x="15432" y="835545"/>
                  <a:pt x="0" y="330117"/>
                </a:cubicBezTo>
                <a:close/>
              </a:path>
            </a:pathLst>
          </a:custGeom>
          <a:solidFill>
            <a:srgbClr val="FF2773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70569" y="5897325"/>
            <a:ext cx="391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95% </a:t>
            </a:r>
            <a:r>
              <a:rPr lang="en-US" dirty="0"/>
              <a:t>nuclear recoil region of acceptance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3D63-C0A5-4343-A672-58F9FF1913CF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4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Region of Interest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5" y="1825625"/>
            <a:ext cx="9338570" cy="4351338"/>
          </a:xfrm>
        </p:spPr>
      </p:pic>
      <p:sp>
        <p:nvSpPr>
          <p:cNvPr id="5" name="Freeform 4"/>
          <p:cNvSpPr/>
          <p:nvPr/>
        </p:nvSpPr>
        <p:spPr>
          <a:xfrm>
            <a:off x="2615878" y="2303652"/>
            <a:ext cx="6967960" cy="793878"/>
          </a:xfrm>
          <a:custGeom>
            <a:avLst/>
            <a:gdLst>
              <a:gd name="connsiteX0" fmla="*/ 23149 w 6991109"/>
              <a:gd name="connsiteY0" fmla="*/ 613458 h 787078"/>
              <a:gd name="connsiteX1" fmla="*/ 6991109 w 6991109"/>
              <a:gd name="connsiteY1" fmla="*/ 787078 h 787078"/>
              <a:gd name="connsiteX2" fmla="*/ 6991109 w 6991109"/>
              <a:gd name="connsiteY2" fmla="*/ 0 h 787078"/>
              <a:gd name="connsiteX3" fmla="*/ 0 w 6991109"/>
              <a:gd name="connsiteY3" fmla="*/ 0 h 787078"/>
              <a:gd name="connsiteX4" fmla="*/ 23149 w 6991109"/>
              <a:gd name="connsiteY4" fmla="*/ 61345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109" h="787078">
                <a:moveTo>
                  <a:pt x="23149" y="613458"/>
                </a:moveTo>
                <a:lnTo>
                  <a:pt x="6991109" y="787078"/>
                </a:lnTo>
                <a:lnTo>
                  <a:pt x="6991109" y="0"/>
                </a:lnTo>
                <a:lnTo>
                  <a:pt x="0" y="0"/>
                </a:lnTo>
                <a:lnTo>
                  <a:pt x="23149" y="613458"/>
                </a:lnTo>
                <a:close/>
              </a:path>
            </a:pathLst>
          </a:custGeom>
          <a:solidFill>
            <a:srgbClr val="FF2773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627454" y="3472740"/>
            <a:ext cx="6910239" cy="1947622"/>
          </a:xfrm>
          <a:custGeom>
            <a:avLst/>
            <a:gdLst>
              <a:gd name="connsiteX0" fmla="*/ 0 w 6991109"/>
              <a:gd name="connsiteY0" fmla="*/ 1169043 h 2673752"/>
              <a:gd name="connsiteX1" fmla="*/ 6991109 w 6991109"/>
              <a:gd name="connsiteY1" fmla="*/ 0 h 2673752"/>
              <a:gd name="connsiteX2" fmla="*/ 6944810 w 6991109"/>
              <a:gd name="connsiteY2" fmla="*/ 2673752 h 2673752"/>
              <a:gd name="connsiteX3" fmla="*/ 23149 w 6991109"/>
              <a:gd name="connsiteY3" fmla="*/ 2639028 h 2673752"/>
              <a:gd name="connsiteX4" fmla="*/ 0 w 6991109"/>
              <a:gd name="connsiteY4" fmla="*/ 1169043 h 2673752"/>
              <a:gd name="connsiteX0" fmla="*/ 0 w 6991109"/>
              <a:gd name="connsiteY0" fmla="*/ 1134910 h 2673752"/>
              <a:gd name="connsiteX1" fmla="*/ 6991109 w 6991109"/>
              <a:gd name="connsiteY1" fmla="*/ 0 h 2673752"/>
              <a:gd name="connsiteX2" fmla="*/ 6944810 w 6991109"/>
              <a:gd name="connsiteY2" fmla="*/ 2673752 h 2673752"/>
              <a:gd name="connsiteX3" fmla="*/ 23149 w 6991109"/>
              <a:gd name="connsiteY3" fmla="*/ 2639028 h 2673752"/>
              <a:gd name="connsiteX4" fmla="*/ 0 w 6991109"/>
              <a:gd name="connsiteY4" fmla="*/ 1134910 h 2673752"/>
              <a:gd name="connsiteX0" fmla="*/ 0 w 7002722"/>
              <a:gd name="connsiteY0" fmla="*/ 1055267 h 2594109"/>
              <a:gd name="connsiteX1" fmla="*/ 7002722 w 7002722"/>
              <a:gd name="connsiteY1" fmla="*/ 0 h 2594109"/>
              <a:gd name="connsiteX2" fmla="*/ 6944810 w 7002722"/>
              <a:gd name="connsiteY2" fmla="*/ 2594109 h 2594109"/>
              <a:gd name="connsiteX3" fmla="*/ 23149 w 7002722"/>
              <a:gd name="connsiteY3" fmla="*/ 2559385 h 2594109"/>
              <a:gd name="connsiteX4" fmla="*/ 0 w 7002722"/>
              <a:gd name="connsiteY4" fmla="*/ 1055267 h 2594109"/>
              <a:gd name="connsiteX0" fmla="*/ 0 w 7002722"/>
              <a:gd name="connsiteY0" fmla="*/ 941490 h 2480332"/>
              <a:gd name="connsiteX1" fmla="*/ 7002722 w 7002722"/>
              <a:gd name="connsiteY1" fmla="*/ 0 h 2480332"/>
              <a:gd name="connsiteX2" fmla="*/ 6944810 w 7002722"/>
              <a:gd name="connsiteY2" fmla="*/ 2480332 h 2480332"/>
              <a:gd name="connsiteX3" fmla="*/ 23149 w 7002722"/>
              <a:gd name="connsiteY3" fmla="*/ 2445608 h 2480332"/>
              <a:gd name="connsiteX4" fmla="*/ 0 w 7002722"/>
              <a:gd name="connsiteY4" fmla="*/ 941490 h 2480332"/>
              <a:gd name="connsiteX0" fmla="*/ 0 w 6967883"/>
              <a:gd name="connsiteY0" fmla="*/ 941490 h 2480332"/>
              <a:gd name="connsiteX1" fmla="*/ 6967883 w 6967883"/>
              <a:gd name="connsiteY1" fmla="*/ 0 h 2480332"/>
              <a:gd name="connsiteX2" fmla="*/ 6944810 w 6967883"/>
              <a:gd name="connsiteY2" fmla="*/ 2480332 h 2480332"/>
              <a:gd name="connsiteX3" fmla="*/ 23149 w 6967883"/>
              <a:gd name="connsiteY3" fmla="*/ 2445608 h 2480332"/>
              <a:gd name="connsiteX4" fmla="*/ 0 w 6967883"/>
              <a:gd name="connsiteY4" fmla="*/ 941490 h 2480332"/>
              <a:gd name="connsiteX0" fmla="*/ 0 w 6967883"/>
              <a:gd name="connsiteY0" fmla="*/ 839091 h 2377933"/>
              <a:gd name="connsiteX1" fmla="*/ 6967883 w 6967883"/>
              <a:gd name="connsiteY1" fmla="*/ 0 h 2377933"/>
              <a:gd name="connsiteX2" fmla="*/ 6944810 w 6967883"/>
              <a:gd name="connsiteY2" fmla="*/ 2377933 h 2377933"/>
              <a:gd name="connsiteX3" fmla="*/ 23149 w 6967883"/>
              <a:gd name="connsiteY3" fmla="*/ 2343209 h 2377933"/>
              <a:gd name="connsiteX4" fmla="*/ 0 w 6967883"/>
              <a:gd name="connsiteY4" fmla="*/ 839091 h 2377933"/>
              <a:gd name="connsiteX0" fmla="*/ 0 w 6956270"/>
              <a:gd name="connsiteY0" fmla="*/ 793580 h 2377933"/>
              <a:gd name="connsiteX1" fmla="*/ 6956270 w 6956270"/>
              <a:gd name="connsiteY1" fmla="*/ 0 h 2377933"/>
              <a:gd name="connsiteX2" fmla="*/ 6933197 w 6956270"/>
              <a:gd name="connsiteY2" fmla="*/ 2377933 h 2377933"/>
              <a:gd name="connsiteX3" fmla="*/ 11536 w 6956270"/>
              <a:gd name="connsiteY3" fmla="*/ 2343209 h 2377933"/>
              <a:gd name="connsiteX4" fmla="*/ 0 w 6956270"/>
              <a:gd name="connsiteY4" fmla="*/ 793580 h 2377933"/>
              <a:gd name="connsiteX0" fmla="*/ 0 w 6956270"/>
              <a:gd name="connsiteY0" fmla="*/ 793580 h 2377933"/>
              <a:gd name="connsiteX1" fmla="*/ 2796769 w 6956270"/>
              <a:gd name="connsiteY1" fmla="*/ 476644 h 2377933"/>
              <a:gd name="connsiteX2" fmla="*/ 6956270 w 6956270"/>
              <a:gd name="connsiteY2" fmla="*/ 0 h 2377933"/>
              <a:gd name="connsiteX3" fmla="*/ 6933197 w 6956270"/>
              <a:gd name="connsiteY3" fmla="*/ 2377933 h 2377933"/>
              <a:gd name="connsiteX4" fmla="*/ 11536 w 6956270"/>
              <a:gd name="connsiteY4" fmla="*/ 2343209 h 2377933"/>
              <a:gd name="connsiteX5" fmla="*/ 0 w 6956270"/>
              <a:gd name="connsiteY5" fmla="*/ 793580 h 2377933"/>
              <a:gd name="connsiteX0" fmla="*/ 0 w 6933197"/>
              <a:gd name="connsiteY0" fmla="*/ 330117 h 1914470"/>
              <a:gd name="connsiteX1" fmla="*/ 2796769 w 6933197"/>
              <a:gd name="connsiteY1" fmla="*/ 13181 h 1914470"/>
              <a:gd name="connsiteX2" fmla="*/ 6927600 w 6933197"/>
              <a:gd name="connsiteY2" fmla="*/ 0 h 1914470"/>
              <a:gd name="connsiteX3" fmla="*/ 6933197 w 6933197"/>
              <a:gd name="connsiteY3" fmla="*/ 1914470 h 1914470"/>
              <a:gd name="connsiteX4" fmla="*/ 11536 w 6933197"/>
              <a:gd name="connsiteY4" fmla="*/ 1879746 h 1914470"/>
              <a:gd name="connsiteX5" fmla="*/ 0 w 6933197"/>
              <a:gd name="connsiteY5" fmla="*/ 330117 h 191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3197" h="1914470">
                <a:moveTo>
                  <a:pt x="0" y="330117"/>
                </a:moveTo>
                <a:lnTo>
                  <a:pt x="2796769" y="13181"/>
                </a:lnTo>
                <a:lnTo>
                  <a:pt x="6927600" y="0"/>
                </a:lnTo>
                <a:cubicBezTo>
                  <a:pt x="6929466" y="638157"/>
                  <a:pt x="6931331" y="1276313"/>
                  <a:pt x="6933197" y="1914470"/>
                </a:cubicBezTo>
                <a:lnTo>
                  <a:pt x="11536" y="1879746"/>
                </a:lnTo>
                <a:cubicBezTo>
                  <a:pt x="7678" y="1397467"/>
                  <a:pt x="15432" y="835545"/>
                  <a:pt x="0" y="330117"/>
                </a:cubicBezTo>
                <a:close/>
              </a:path>
            </a:pathLst>
          </a:custGeom>
          <a:solidFill>
            <a:srgbClr val="FF2773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598518" y="2280213"/>
            <a:ext cx="6991109" cy="3159888"/>
          </a:xfrm>
          <a:custGeom>
            <a:avLst/>
            <a:gdLst>
              <a:gd name="connsiteX0" fmla="*/ 937549 w 6991109"/>
              <a:gd name="connsiteY0" fmla="*/ 844952 h 3159888"/>
              <a:gd name="connsiteX1" fmla="*/ 1307939 w 6991109"/>
              <a:gd name="connsiteY1" fmla="*/ 1111169 h 3159888"/>
              <a:gd name="connsiteX2" fmla="*/ 1747777 w 6991109"/>
              <a:gd name="connsiteY2" fmla="*/ 1307939 h 3159888"/>
              <a:gd name="connsiteX3" fmla="*/ 4190036 w 6991109"/>
              <a:gd name="connsiteY3" fmla="*/ 1770926 h 3159888"/>
              <a:gd name="connsiteX4" fmla="*/ 6991109 w 6991109"/>
              <a:gd name="connsiteY4" fmla="*/ 1828800 h 3159888"/>
              <a:gd name="connsiteX5" fmla="*/ 6991109 w 6991109"/>
              <a:gd name="connsiteY5" fmla="*/ 3159888 h 3159888"/>
              <a:gd name="connsiteX6" fmla="*/ 0 w 6991109"/>
              <a:gd name="connsiteY6" fmla="*/ 3136739 h 3159888"/>
              <a:gd name="connsiteX7" fmla="*/ 0 w 6991109"/>
              <a:gd name="connsiteY7" fmla="*/ 0 h 3159888"/>
              <a:gd name="connsiteX8" fmla="*/ 902825 w 6991109"/>
              <a:gd name="connsiteY8" fmla="*/ 11574 h 3159888"/>
              <a:gd name="connsiteX9" fmla="*/ 937549 w 6991109"/>
              <a:gd name="connsiteY9" fmla="*/ 844952 h 315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1109" h="3159888">
                <a:moveTo>
                  <a:pt x="937549" y="844952"/>
                </a:moveTo>
                <a:lnTo>
                  <a:pt x="1307939" y="1111169"/>
                </a:lnTo>
                <a:lnTo>
                  <a:pt x="1747777" y="1307939"/>
                </a:lnTo>
                <a:lnTo>
                  <a:pt x="4190036" y="1770926"/>
                </a:lnTo>
                <a:lnTo>
                  <a:pt x="6991109" y="1828800"/>
                </a:lnTo>
                <a:lnTo>
                  <a:pt x="6991109" y="3159888"/>
                </a:lnTo>
                <a:lnTo>
                  <a:pt x="0" y="3136739"/>
                </a:lnTo>
                <a:lnTo>
                  <a:pt x="0" y="0"/>
                </a:lnTo>
                <a:lnTo>
                  <a:pt x="902825" y="11574"/>
                </a:lnTo>
                <a:lnTo>
                  <a:pt x="937549" y="844952"/>
                </a:lnTo>
                <a:close/>
              </a:path>
            </a:pathLst>
          </a:custGeom>
          <a:solidFill>
            <a:srgbClr val="4472C4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70569" y="5897325"/>
            <a:ext cx="222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Recoil region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814E-4959-9841-B83D-8157318A1F2D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Region of Interest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5" y="1825625"/>
            <a:ext cx="9338570" cy="4351338"/>
          </a:xfrm>
        </p:spPr>
      </p:pic>
      <p:sp>
        <p:nvSpPr>
          <p:cNvPr id="5" name="Freeform 4"/>
          <p:cNvSpPr/>
          <p:nvPr/>
        </p:nvSpPr>
        <p:spPr>
          <a:xfrm>
            <a:off x="2615878" y="2303652"/>
            <a:ext cx="6967960" cy="793878"/>
          </a:xfrm>
          <a:custGeom>
            <a:avLst/>
            <a:gdLst>
              <a:gd name="connsiteX0" fmla="*/ 23149 w 6991109"/>
              <a:gd name="connsiteY0" fmla="*/ 613458 h 787078"/>
              <a:gd name="connsiteX1" fmla="*/ 6991109 w 6991109"/>
              <a:gd name="connsiteY1" fmla="*/ 787078 h 787078"/>
              <a:gd name="connsiteX2" fmla="*/ 6991109 w 6991109"/>
              <a:gd name="connsiteY2" fmla="*/ 0 h 787078"/>
              <a:gd name="connsiteX3" fmla="*/ 0 w 6991109"/>
              <a:gd name="connsiteY3" fmla="*/ 0 h 787078"/>
              <a:gd name="connsiteX4" fmla="*/ 23149 w 6991109"/>
              <a:gd name="connsiteY4" fmla="*/ 61345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109" h="787078">
                <a:moveTo>
                  <a:pt x="23149" y="613458"/>
                </a:moveTo>
                <a:lnTo>
                  <a:pt x="6991109" y="787078"/>
                </a:lnTo>
                <a:lnTo>
                  <a:pt x="6991109" y="0"/>
                </a:lnTo>
                <a:lnTo>
                  <a:pt x="0" y="0"/>
                </a:lnTo>
                <a:lnTo>
                  <a:pt x="23149" y="613458"/>
                </a:lnTo>
                <a:close/>
              </a:path>
            </a:pathLst>
          </a:custGeom>
          <a:solidFill>
            <a:srgbClr val="FF2773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5405377" y="2303362"/>
            <a:ext cx="4178461" cy="3113590"/>
          </a:xfrm>
          <a:custGeom>
            <a:avLst/>
            <a:gdLst>
              <a:gd name="connsiteX0" fmla="*/ 0 w 4190036"/>
              <a:gd name="connsiteY0" fmla="*/ 3090441 h 3148314"/>
              <a:gd name="connsiteX1" fmla="*/ 0 w 4190036"/>
              <a:gd name="connsiteY1" fmla="*/ 0 h 3148314"/>
              <a:gd name="connsiteX2" fmla="*/ 4190036 w 4190036"/>
              <a:gd name="connsiteY2" fmla="*/ 11575 h 3148314"/>
              <a:gd name="connsiteX3" fmla="*/ 4166886 w 4190036"/>
              <a:gd name="connsiteY3" fmla="*/ 3148314 h 3148314"/>
              <a:gd name="connsiteX4" fmla="*/ 0 w 4190036"/>
              <a:gd name="connsiteY4" fmla="*/ 3090441 h 314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0036" h="3148314">
                <a:moveTo>
                  <a:pt x="0" y="3090441"/>
                </a:moveTo>
                <a:lnTo>
                  <a:pt x="0" y="0"/>
                </a:lnTo>
                <a:lnTo>
                  <a:pt x="4190036" y="11575"/>
                </a:lnTo>
                <a:lnTo>
                  <a:pt x="4166886" y="3148314"/>
                </a:lnTo>
                <a:lnTo>
                  <a:pt x="0" y="3090441"/>
                </a:lnTo>
                <a:close/>
              </a:path>
            </a:pathLst>
          </a:custGeom>
          <a:solidFill>
            <a:srgbClr val="FF2773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627454" y="3472740"/>
            <a:ext cx="6910239" cy="1947622"/>
          </a:xfrm>
          <a:custGeom>
            <a:avLst/>
            <a:gdLst>
              <a:gd name="connsiteX0" fmla="*/ 0 w 6991109"/>
              <a:gd name="connsiteY0" fmla="*/ 1169043 h 2673752"/>
              <a:gd name="connsiteX1" fmla="*/ 6991109 w 6991109"/>
              <a:gd name="connsiteY1" fmla="*/ 0 h 2673752"/>
              <a:gd name="connsiteX2" fmla="*/ 6944810 w 6991109"/>
              <a:gd name="connsiteY2" fmla="*/ 2673752 h 2673752"/>
              <a:gd name="connsiteX3" fmla="*/ 23149 w 6991109"/>
              <a:gd name="connsiteY3" fmla="*/ 2639028 h 2673752"/>
              <a:gd name="connsiteX4" fmla="*/ 0 w 6991109"/>
              <a:gd name="connsiteY4" fmla="*/ 1169043 h 2673752"/>
              <a:gd name="connsiteX0" fmla="*/ 0 w 6991109"/>
              <a:gd name="connsiteY0" fmla="*/ 1134910 h 2673752"/>
              <a:gd name="connsiteX1" fmla="*/ 6991109 w 6991109"/>
              <a:gd name="connsiteY1" fmla="*/ 0 h 2673752"/>
              <a:gd name="connsiteX2" fmla="*/ 6944810 w 6991109"/>
              <a:gd name="connsiteY2" fmla="*/ 2673752 h 2673752"/>
              <a:gd name="connsiteX3" fmla="*/ 23149 w 6991109"/>
              <a:gd name="connsiteY3" fmla="*/ 2639028 h 2673752"/>
              <a:gd name="connsiteX4" fmla="*/ 0 w 6991109"/>
              <a:gd name="connsiteY4" fmla="*/ 1134910 h 2673752"/>
              <a:gd name="connsiteX0" fmla="*/ 0 w 7002722"/>
              <a:gd name="connsiteY0" fmla="*/ 1055267 h 2594109"/>
              <a:gd name="connsiteX1" fmla="*/ 7002722 w 7002722"/>
              <a:gd name="connsiteY1" fmla="*/ 0 h 2594109"/>
              <a:gd name="connsiteX2" fmla="*/ 6944810 w 7002722"/>
              <a:gd name="connsiteY2" fmla="*/ 2594109 h 2594109"/>
              <a:gd name="connsiteX3" fmla="*/ 23149 w 7002722"/>
              <a:gd name="connsiteY3" fmla="*/ 2559385 h 2594109"/>
              <a:gd name="connsiteX4" fmla="*/ 0 w 7002722"/>
              <a:gd name="connsiteY4" fmla="*/ 1055267 h 2594109"/>
              <a:gd name="connsiteX0" fmla="*/ 0 w 7002722"/>
              <a:gd name="connsiteY0" fmla="*/ 941490 h 2480332"/>
              <a:gd name="connsiteX1" fmla="*/ 7002722 w 7002722"/>
              <a:gd name="connsiteY1" fmla="*/ 0 h 2480332"/>
              <a:gd name="connsiteX2" fmla="*/ 6944810 w 7002722"/>
              <a:gd name="connsiteY2" fmla="*/ 2480332 h 2480332"/>
              <a:gd name="connsiteX3" fmla="*/ 23149 w 7002722"/>
              <a:gd name="connsiteY3" fmla="*/ 2445608 h 2480332"/>
              <a:gd name="connsiteX4" fmla="*/ 0 w 7002722"/>
              <a:gd name="connsiteY4" fmla="*/ 941490 h 2480332"/>
              <a:gd name="connsiteX0" fmla="*/ 0 w 6967883"/>
              <a:gd name="connsiteY0" fmla="*/ 941490 h 2480332"/>
              <a:gd name="connsiteX1" fmla="*/ 6967883 w 6967883"/>
              <a:gd name="connsiteY1" fmla="*/ 0 h 2480332"/>
              <a:gd name="connsiteX2" fmla="*/ 6944810 w 6967883"/>
              <a:gd name="connsiteY2" fmla="*/ 2480332 h 2480332"/>
              <a:gd name="connsiteX3" fmla="*/ 23149 w 6967883"/>
              <a:gd name="connsiteY3" fmla="*/ 2445608 h 2480332"/>
              <a:gd name="connsiteX4" fmla="*/ 0 w 6967883"/>
              <a:gd name="connsiteY4" fmla="*/ 941490 h 2480332"/>
              <a:gd name="connsiteX0" fmla="*/ 0 w 6967883"/>
              <a:gd name="connsiteY0" fmla="*/ 839091 h 2377933"/>
              <a:gd name="connsiteX1" fmla="*/ 6967883 w 6967883"/>
              <a:gd name="connsiteY1" fmla="*/ 0 h 2377933"/>
              <a:gd name="connsiteX2" fmla="*/ 6944810 w 6967883"/>
              <a:gd name="connsiteY2" fmla="*/ 2377933 h 2377933"/>
              <a:gd name="connsiteX3" fmla="*/ 23149 w 6967883"/>
              <a:gd name="connsiteY3" fmla="*/ 2343209 h 2377933"/>
              <a:gd name="connsiteX4" fmla="*/ 0 w 6967883"/>
              <a:gd name="connsiteY4" fmla="*/ 839091 h 2377933"/>
              <a:gd name="connsiteX0" fmla="*/ 0 w 6956270"/>
              <a:gd name="connsiteY0" fmla="*/ 793580 h 2377933"/>
              <a:gd name="connsiteX1" fmla="*/ 6956270 w 6956270"/>
              <a:gd name="connsiteY1" fmla="*/ 0 h 2377933"/>
              <a:gd name="connsiteX2" fmla="*/ 6933197 w 6956270"/>
              <a:gd name="connsiteY2" fmla="*/ 2377933 h 2377933"/>
              <a:gd name="connsiteX3" fmla="*/ 11536 w 6956270"/>
              <a:gd name="connsiteY3" fmla="*/ 2343209 h 2377933"/>
              <a:gd name="connsiteX4" fmla="*/ 0 w 6956270"/>
              <a:gd name="connsiteY4" fmla="*/ 793580 h 2377933"/>
              <a:gd name="connsiteX0" fmla="*/ 0 w 6956270"/>
              <a:gd name="connsiteY0" fmla="*/ 793580 h 2377933"/>
              <a:gd name="connsiteX1" fmla="*/ 2796769 w 6956270"/>
              <a:gd name="connsiteY1" fmla="*/ 476644 h 2377933"/>
              <a:gd name="connsiteX2" fmla="*/ 6956270 w 6956270"/>
              <a:gd name="connsiteY2" fmla="*/ 0 h 2377933"/>
              <a:gd name="connsiteX3" fmla="*/ 6933197 w 6956270"/>
              <a:gd name="connsiteY3" fmla="*/ 2377933 h 2377933"/>
              <a:gd name="connsiteX4" fmla="*/ 11536 w 6956270"/>
              <a:gd name="connsiteY4" fmla="*/ 2343209 h 2377933"/>
              <a:gd name="connsiteX5" fmla="*/ 0 w 6956270"/>
              <a:gd name="connsiteY5" fmla="*/ 793580 h 2377933"/>
              <a:gd name="connsiteX0" fmla="*/ 0 w 6933197"/>
              <a:gd name="connsiteY0" fmla="*/ 330117 h 1914470"/>
              <a:gd name="connsiteX1" fmla="*/ 2796769 w 6933197"/>
              <a:gd name="connsiteY1" fmla="*/ 13181 h 1914470"/>
              <a:gd name="connsiteX2" fmla="*/ 6927600 w 6933197"/>
              <a:gd name="connsiteY2" fmla="*/ 0 h 1914470"/>
              <a:gd name="connsiteX3" fmla="*/ 6933197 w 6933197"/>
              <a:gd name="connsiteY3" fmla="*/ 1914470 h 1914470"/>
              <a:gd name="connsiteX4" fmla="*/ 11536 w 6933197"/>
              <a:gd name="connsiteY4" fmla="*/ 1879746 h 1914470"/>
              <a:gd name="connsiteX5" fmla="*/ 0 w 6933197"/>
              <a:gd name="connsiteY5" fmla="*/ 330117 h 191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3197" h="1914470">
                <a:moveTo>
                  <a:pt x="0" y="330117"/>
                </a:moveTo>
                <a:lnTo>
                  <a:pt x="2796769" y="13181"/>
                </a:lnTo>
                <a:lnTo>
                  <a:pt x="6927600" y="0"/>
                </a:lnTo>
                <a:cubicBezTo>
                  <a:pt x="6929466" y="638157"/>
                  <a:pt x="6931331" y="1276313"/>
                  <a:pt x="6933197" y="1914470"/>
                </a:cubicBezTo>
                <a:lnTo>
                  <a:pt x="11536" y="1879746"/>
                </a:lnTo>
                <a:cubicBezTo>
                  <a:pt x="7678" y="1397467"/>
                  <a:pt x="15432" y="835545"/>
                  <a:pt x="0" y="330117"/>
                </a:cubicBezTo>
                <a:close/>
              </a:path>
            </a:pathLst>
          </a:custGeom>
          <a:solidFill>
            <a:srgbClr val="FF2773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598518" y="2280213"/>
            <a:ext cx="6991109" cy="3159888"/>
          </a:xfrm>
          <a:custGeom>
            <a:avLst/>
            <a:gdLst>
              <a:gd name="connsiteX0" fmla="*/ 937549 w 6991109"/>
              <a:gd name="connsiteY0" fmla="*/ 844952 h 3159888"/>
              <a:gd name="connsiteX1" fmla="*/ 1307939 w 6991109"/>
              <a:gd name="connsiteY1" fmla="*/ 1111169 h 3159888"/>
              <a:gd name="connsiteX2" fmla="*/ 1747777 w 6991109"/>
              <a:gd name="connsiteY2" fmla="*/ 1307939 h 3159888"/>
              <a:gd name="connsiteX3" fmla="*/ 4190036 w 6991109"/>
              <a:gd name="connsiteY3" fmla="*/ 1770926 h 3159888"/>
              <a:gd name="connsiteX4" fmla="*/ 6991109 w 6991109"/>
              <a:gd name="connsiteY4" fmla="*/ 1828800 h 3159888"/>
              <a:gd name="connsiteX5" fmla="*/ 6991109 w 6991109"/>
              <a:gd name="connsiteY5" fmla="*/ 3159888 h 3159888"/>
              <a:gd name="connsiteX6" fmla="*/ 0 w 6991109"/>
              <a:gd name="connsiteY6" fmla="*/ 3136739 h 3159888"/>
              <a:gd name="connsiteX7" fmla="*/ 0 w 6991109"/>
              <a:gd name="connsiteY7" fmla="*/ 0 h 3159888"/>
              <a:gd name="connsiteX8" fmla="*/ 902825 w 6991109"/>
              <a:gd name="connsiteY8" fmla="*/ 11574 h 3159888"/>
              <a:gd name="connsiteX9" fmla="*/ 937549 w 6991109"/>
              <a:gd name="connsiteY9" fmla="*/ 844952 h 315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1109" h="3159888">
                <a:moveTo>
                  <a:pt x="937549" y="844952"/>
                </a:moveTo>
                <a:lnTo>
                  <a:pt x="1307939" y="1111169"/>
                </a:lnTo>
                <a:lnTo>
                  <a:pt x="1747777" y="1307939"/>
                </a:lnTo>
                <a:lnTo>
                  <a:pt x="4190036" y="1770926"/>
                </a:lnTo>
                <a:lnTo>
                  <a:pt x="6991109" y="1828800"/>
                </a:lnTo>
                <a:lnTo>
                  <a:pt x="6991109" y="3159888"/>
                </a:lnTo>
                <a:lnTo>
                  <a:pt x="0" y="3136739"/>
                </a:lnTo>
                <a:lnTo>
                  <a:pt x="0" y="0"/>
                </a:lnTo>
                <a:lnTo>
                  <a:pt x="902825" y="11574"/>
                </a:lnTo>
                <a:lnTo>
                  <a:pt x="937549" y="844952"/>
                </a:lnTo>
                <a:close/>
              </a:path>
            </a:pathLst>
          </a:custGeom>
          <a:solidFill>
            <a:srgbClr val="4472C4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09380" y="5817501"/>
            <a:ext cx="336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point for alpha events leaking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1F93-8C86-1844-9B9A-BEE34DAE9EB1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8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/>
              <a:t>R</a:t>
            </a:r>
            <a:r>
              <a:rPr lang="en-US" sz="3200" baseline="30000" dirty="0"/>
              <a:t>3  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U</a:t>
            </a:r>
            <a:r>
              <a:rPr lang="en-US" sz="3200" dirty="0" smtClean="0"/>
              <a:t>nadjusted </a:t>
            </a:r>
            <a:r>
              <a:rPr lang="en-US" sz="3200" dirty="0"/>
              <a:t>waveform</a:t>
            </a:r>
            <a:endParaRPr lang="en-US" sz="3200" baseline="30000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21" y="13049"/>
            <a:ext cx="6741979" cy="65387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950" y="6356350"/>
            <a:ext cx="26144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F669672-5A64-F04B-8BD2-2AC933338CA0}" type="datetime3">
              <a:rPr lang="en-CA" smtClean="0">
                <a:solidFill>
                  <a:prstClr val="black">
                    <a:tint val="75000"/>
                  </a:prstClr>
                </a:solidFill>
              </a:rPr>
              <a:t>17 September 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62102" y="6356350"/>
            <a:ext cx="5459798" cy="3651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Carleton Physics Department - Waqar Muhammad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C3B458-AF94-E349-B01C-E792651992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</a:t>
            </a:r>
            <a:r>
              <a:rPr lang="en-US" sz="3200" baseline="30000" dirty="0" smtClean="0"/>
              <a:t>3 </a:t>
            </a:r>
            <a:r>
              <a:rPr lang="en-US" sz="3200" baseline="30000" dirty="0"/>
              <a:t> 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Adjusted waveform</a:t>
            </a:r>
            <a:endParaRPr lang="en-US" sz="3200" baseline="30000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52" y="-1"/>
            <a:ext cx="6760748" cy="655690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950" y="6356350"/>
            <a:ext cx="26144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65F2F33-FD93-0248-BB03-43AE9A44C5F7}" type="datetime3">
              <a:rPr lang="en-CA" smtClean="0">
                <a:solidFill>
                  <a:prstClr val="black">
                    <a:tint val="75000"/>
                  </a:prstClr>
                </a:solidFill>
              </a:rPr>
              <a:t>17 September 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62102" y="6356350"/>
            <a:ext cx="5459798" cy="3651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Carleton Physics Department - Waqar Muhammad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C3B458-AF94-E349-B01C-E792651992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950" y="6356350"/>
            <a:ext cx="26144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6EE73AA-0B25-5841-B8C6-D80A5943BC3A}" type="datetime3">
              <a:rPr lang="en-CA" smtClean="0">
                <a:solidFill>
                  <a:prstClr val="black">
                    <a:tint val="75000"/>
                  </a:prstClr>
                </a:solidFill>
              </a:rPr>
              <a:t>17 September 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62102" y="6356350"/>
            <a:ext cx="5459798" cy="3651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Carleton Physics Department - Waqar Muhammad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C3B458-AF94-E349-B01C-E792651992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100" y="142240"/>
            <a:ext cx="8128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950" y="6356350"/>
            <a:ext cx="26144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724F9CD-41C0-AD4E-8DEF-90458CA575DE}" type="datetime3">
              <a:rPr lang="en-CA" smtClean="0">
                <a:solidFill>
                  <a:prstClr val="black">
                    <a:tint val="75000"/>
                  </a:prstClr>
                </a:solidFill>
              </a:rPr>
              <a:t>17 September 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62102" y="6356350"/>
            <a:ext cx="5459798" cy="3651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Carleton Physics Department - Waqar Muhammad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C3B458-AF94-E349-B01C-E792651992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175" y="0"/>
            <a:ext cx="954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7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52" y="100012"/>
            <a:ext cx="9719295" cy="66214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B224-1505-8B4F-B662-4C2A1A82FB6D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8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4096"/>
            <a:ext cx="12192000" cy="3374707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838200" y="250825"/>
            <a:ext cx="10515600" cy="854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</a:rPr>
              <a:t>Ultra Low Background Radiation Environment</a:t>
            </a:r>
            <a:endParaRPr lang="en-US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91200" y="3390679"/>
                <a:ext cx="5904536" cy="116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R</a:t>
                </a:r>
                <a:r>
                  <a:rPr lang="en-US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educing the muon flux from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14.4∗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6</m:t>
                        </m:r>
                      </m:sup>
                    </m:sSup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𝜇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𝑑𝑎𝑦𝑠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on surface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0.27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𝜇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𝑑𝑎𝑦𝑠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at SNOLAB [2]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3390679"/>
                <a:ext cx="5904536" cy="1168781"/>
              </a:xfrm>
              <a:prstGeom prst="rect">
                <a:avLst/>
              </a:prstGeom>
              <a:blipFill rotWithShape="0">
                <a:blip r:embed="rId4"/>
                <a:stretch>
                  <a:fillRect l="-619" t="-4167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58505" y="1359354"/>
            <a:ext cx="65141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The DEAP-3600 experiment required the detector to be in a virtually background radiation free 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environment</a:t>
            </a: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Where as this is not possible the next best place was chosen, SNOLAB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94220" y="6359952"/>
            <a:ext cx="440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[2] http://snolab2008.snolab.ca/snolab_users_handbook_rev02.pdf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57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52" y="100012"/>
            <a:ext cx="9719296" cy="66214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79BA-4B7C-904C-AB6F-E8F88B5F8968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B458-AF94-E349-B01C-E7926519926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0"/>
            <a:ext cx="7229475" cy="1290639"/>
          </a:xfrm>
        </p:spPr>
        <p:txBody>
          <a:bodyPr/>
          <a:lstStyle/>
          <a:p>
            <a:r>
              <a:rPr lang="en-US" dirty="0" smtClean="0"/>
              <a:t>WIMP </a:t>
            </a:r>
            <a:r>
              <a:rPr lang="mr-IN" dirty="0" smtClean="0"/>
              <a:t>–</a:t>
            </a:r>
            <a:r>
              <a:rPr lang="en-US" dirty="0" smtClean="0"/>
              <a:t> Argon Interaction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291"/>
            <a:ext cx="8401050" cy="57357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378">
            <a:off x="-943110" y="1349375"/>
            <a:ext cx="6030309" cy="5143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550530" y="1290639"/>
            <a:ext cx="3431920" cy="5360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venir Light" charset="0"/>
                <a:ea typeface="Avenir Light" charset="0"/>
                <a:cs typeface="Avenir Light" charset="0"/>
              </a:rPr>
              <a:t>When an event occurs in the LAr, UV photons are emitted from the location of the interaction out towards the PMTs</a:t>
            </a:r>
          </a:p>
          <a:p>
            <a:endParaRPr lang="en-US" sz="2000" dirty="0" smtClean="0">
              <a:latin typeface="Avenir Light" charset="0"/>
              <a:ea typeface="Avenir Light" charset="0"/>
              <a:cs typeface="Avenir Light" charset="0"/>
            </a:endParaRPr>
          </a:p>
          <a:p>
            <a:r>
              <a:rPr lang="en-US" sz="2000" dirty="0" smtClean="0">
                <a:latin typeface="Avenir Light" charset="0"/>
                <a:ea typeface="Avenir Light" charset="0"/>
                <a:cs typeface="Avenir Light" charset="0"/>
              </a:rPr>
              <a:t>When it reaches the surface of the vessel its wavelength shifted to visible blue light, which the PMTs are more sensitive</a:t>
            </a:r>
          </a:p>
          <a:p>
            <a:endParaRPr lang="en-US" sz="2000" dirty="0" smtClean="0">
              <a:latin typeface="Avenir Light" charset="0"/>
              <a:ea typeface="Avenir Light" charset="0"/>
              <a:cs typeface="Avenir Light" charset="0"/>
            </a:endParaRPr>
          </a:p>
          <a:p>
            <a:r>
              <a:rPr lang="en-US" sz="2000" dirty="0" smtClean="0">
                <a:latin typeface="Avenir Light" charset="0"/>
                <a:ea typeface="Avenir Light" charset="0"/>
                <a:cs typeface="Avenir Light" charset="0"/>
              </a:rPr>
              <a:t>It then propagates to the PMTs via light-guides where the event signal is recorded</a:t>
            </a:r>
            <a:endParaRPr lang="en-US" sz="20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8EB29-941B-7743-817C-02510201CAC1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933825" y="6492875"/>
            <a:ext cx="4114800" cy="365125"/>
          </a:xfrm>
        </p:spPr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40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226">
            <a:off x="4563982" y="4014740"/>
            <a:ext cx="2854486" cy="4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949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9075"/>
            <a:ext cx="12192000" cy="3374707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840837" y="-25668211"/>
            <a:ext cx="10515600" cy="854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</a:rPr>
              <a:t>Ultra Low Background Radiation Environment</a:t>
            </a:r>
            <a:endParaRPr lang="en-US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93837" y="-22528357"/>
                <a:ext cx="5904536" cy="116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R</a:t>
                </a:r>
                <a:r>
                  <a:rPr lang="en-US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educing the muon flux from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14.4∗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6</m:t>
                        </m:r>
                      </m:sup>
                    </m:sSup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𝜇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𝑑𝑎𝑦𝑠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on surface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0.27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𝜇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𝑑𝑎𝑦𝑠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at SNOLAB [2]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837" y="-22528357"/>
                <a:ext cx="5904536" cy="1168781"/>
              </a:xfrm>
              <a:prstGeom prst="rect">
                <a:avLst/>
              </a:prstGeom>
              <a:blipFill rotWithShape="0">
                <a:blip r:embed="rId4"/>
                <a:stretch>
                  <a:fillRect l="-619" t="-4167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489037" y="-24275423"/>
            <a:ext cx="65141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The DEAP-3600 experiment required the detector to be in a virtually background radiation free environment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Where as this is not possible the next best place was chosen, SNOLAB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95" y="483943"/>
            <a:ext cx="4080933" cy="59101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256939" y="5016137"/>
            <a:ext cx="981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181261" y="4018011"/>
            <a:ext cx="1057048" cy="144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256939" y="4397829"/>
            <a:ext cx="981370" cy="26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181261" y="3638193"/>
            <a:ext cx="1057048" cy="452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136573" y="3447721"/>
            <a:ext cx="12279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224454" y="4825137"/>
            <a:ext cx="156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Acrylic Vessel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4945" y="3122391"/>
            <a:ext cx="2785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Gaseous Argon</a:t>
            </a:r>
          </a:p>
          <a:p>
            <a:pPr algn="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3259 kg Liquid Argon</a:t>
            </a:r>
          </a:p>
          <a:p>
            <a:pPr algn="r"/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23558" y="4220086"/>
            <a:ext cx="343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TPB Layer -  Wavelength Shifter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38309" y="3845215"/>
            <a:ext cx="257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Photo Multiplier Tubes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03864" y="3444621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L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ight-guides</a:t>
            </a:r>
          </a:p>
        </p:txBody>
      </p:sp>
    </p:spTree>
    <p:extLst>
      <p:ext uri="{BB962C8B-B14F-4D97-AF65-F5344CB8AC3E}">
        <p14:creationId xmlns:p14="http://schemas.microsoft.com/office/powerpoint/2010/main" val="1144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9075"/>
            <a:ext cx="12192000" cy="3374707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840837" y="-25668211"/>
            <a:ext cx="10515600" cy="854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</a:rPr>
              <a:t>Ultra Low Background Radiation Environment</a:t>
            </a:r>
            <a:endParaRPr lang="en-US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93837" y="-22528357"/>
                <a:ext cx="5904536" cy="116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R</a:t>
                </a:r>
                <a:r>
                  <a:rPr lang="en-US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educing the muon flux from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14.4∗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6</m:t>
                        </m:r>
                      </m:sup>
                    </m:sSup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𝜇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𝑑𝑎𝑦𝑠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on surface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0.27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𝜇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𝑑𝑎𝑦𝑠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at SNOLAB [2]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837" y="-22528357"/>
                <a:ext cx="5904536" cy="1168781"/>
              </a:xfrm>
              <a:prstGeom prst="rect">
                <a:avLst/>
              </a:prstGeom>
              <a:blipFill rotWithShape="0">
                <a:blip r:embed="rId4"/>
                <a:stretch>
                  <a:fillRect l="-619" t="-4167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489037" y="-24275423"/>
            <a:ext cx="65141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The DEAP-3600 experiment required the detector to be in a virtually background radiation free environment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Where as this is not possible the next best place was chosen, SNOLAB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2" y="492651"/>
            <a:ext cx="4080933" cy="59101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225266" y="5024845"/>
            <a:ext cx="79092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149588" y="4099749"/>
            <a:ext cx="866600" cy="716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225266" y="4428565"/>
            <a:ext cx="790922" cy="4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49588" y="3666309"/>
            <a:ext cx="866600" cy="433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06287" y="3100251"/>
            <a:ext cx="2586444" cy="348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57643" y="4851263"/>
            <a:ext cx="156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Acrylic Vessel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35440" y="2409614"/>
            <a:ext cx="2785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Gaseous Argon</a:t>
            </a:r>
          </a:p>
          <a:p>
            <a:pPr algn="r"/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3259 kg Liquid Argon</a:t>
            </a:r>
          </a:p>
          <a:p>
            <a:pPr algn="r"/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56747" y="4246212"/>
            <a:ext cx="343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TPB Layer -  Wavelength Shifter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71498" y="3871341"/>
            <a:ext cx="257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Photo Multiplier Tubes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37053" y="3470747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L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ight-guides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8670" y="1867788"/>
            <a:ext cx="55835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We are looking for WIMPs interacting with nuclei in our detector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interacting medium is 3259kg of Liquid Argon (LAr) in an Acrylic vessel which is surrounded by 255 Photo Multiplier Tubes (PMTs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376693" y="424488"/>
            <a:ext cx="634153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Our Detector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 rot="1539889">
            <a:off x="6356168" y="8085308"/>
            <a:ext cx="2074449" cy="669010"/>
            <a:chOff x="6485468" y="561189"/>
            <a:chExt cx="6691264" cy="215793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468" y="561189"/>
              <a:ext cx="6691264" cy="215793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7269663" y="988170"/>
              <a:ext cx="767542" cy="972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l-GR" sz="2400" dirty="0">
                  <a:solidFill>
                    <a:srgbClr val="5AAA8E"/>
                  </a:solidFill>
                  <a:latin typeface="Avenir Book" charset="0"/>
                  <a:ea typeface="Avenir Book" charset="0"/>
                  <a:cs typeface="Avenir Book" charset="0"/>
                </a:rPr>
                <a:t>χ</a:t>
              </a:r>
              <a:endParaRPr lang="en-US" sz="2400" dirty="0">
                <a:solidFill>
                  <a:srgbClr val="5AAA8E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76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0"/>
            <a:ext cx="7229475" cy="1290639"/>
          </a:xfrm>
        </p:spPr>
        <p:txBody>
          <a:bodyPr/>
          <a:lstStyle/>
          <a:p>
            <a:r>
              <a:rPr lang="en-US" dirty="0" smtClean="0"/>
              <a:t>WIMP </a:t>
            </a:r>
            <a:r>
              <a:rPr lang="mr-IN" dirty="0" smtClean="0"/>
              <a:t>–</a:t>
            </a:r>
            <a:r>
              <a:rPr lang="en-US" dirty="0" smtClean="0"/>
              <a:t> Argon Interaction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291"/>
            <a:ext cx="8401050" cy="57357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115"/>
            <a:ext cx="5238429" cy="440678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550530" y="1290639"/>
            <a:ext cx="3431920" cy="5360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venir Light" charset="0"/>
                <a:ea typeface="Avenir Light" charset="0"/>
                <a:cs typeface="Avenir Light" charset="0"/>
              </a:rPr>
              <a:t>When an event occurs in the LAr, UV photons are emitted from the location of the interaction out towards the PMTs</a:t>
            </a:r>
          </a:p>
          <a:p>
            <a:endParaRPr lang="en-US" sz="2000" dirty="0" smtClean="0">
              <a:latin typeface="Avenir Light" charset="0"/>
              <a:ea typeface="Avenir Light" charset="0"/>
              <a:cs typeface="Avenir Light" charset="0"/>
            </a:endParaRPr>
          </a:p>
          <a:p>
            <a:r>
              <a:rPr lang="en-US" sz="2000" dirty="0" smtClean="0">
                <a:latin typeface="Avenir Light" charset="0"/>
                <a:ea typeface="Avenir Light" charset="0"/>
                <a:cs typeface="Avenir Light" charset="0"/>
              </a:rPr>
              <a:t>When it reaches the surface of the vessel its wavelength shifted to visible blue light, which the PMTs are more sensitive</a:t>
            </a:r>
          </a:p>
          <a:p>
            <a:endParaRPr lang="en-US" sz="2000" dirty="0" smtClean="0">
              <a:latin typeface="Avenir Light" charset="0"/>
              <a:ea typeface="Avenir Light" charset="0"/>
              <a:cs typeface="Avenir Light" charset="0"/>
            </a:endParaRPr>
          </a:p>
          <a:p>
            <a:r>
              <a:rPr lang="en-US" sz="2000" dirty="0" smtClean="0">
                <a:latin typeface="Avenir Light" charset="0"/>
                <a:ea typeface="Avenir Light" charset="0"/>
                <a:cs typeface="Avenir Light" charset="0"/>
              </a:rPr>
              <a:t>It then propagates to the PMTs via light-guides where the event signal is recorded</a:t>
            </a:r>
            <a:endParaRPr lang="en-US" sz="20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85750" y="6408385"/>
            <a:ext cx="2743200" cy="365125"/>
          </a:xfrm>
        </p:spPr>
        <p:txBody>
          <a:bodyPr/>
          <a:lstStyle/>
          <a:p>
            <a:fld id="{2248046E-85E2-F341-A935-E874B7314198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2979" y="6492875"/>
            <a:ext cx="4114800" cy="365125"/>
          </a:xfrm>
        </p:spPr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226">
            <a:off x="4436452" y="3854659"/>
            <a:ext cx="2854486" cy="4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5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17177" y="293687"/>
            <a:ext cx="8958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venir Book" charset="0"/>
                <a:ea typeface="Avenir Book" charset="0"/>
                <a:cs typeface="Avenir Book" charset="0"/>
              </a:rPr>
              <a:t>Backgrounds We Expect</a:t>
            </a:r>
            <a:endParaRPr lang="en-US" sz="4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31676" y="1744942"/>
            <a:ext cx="10226606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Argon has a natural isotope: Ar39 with a radioactivity of 1 Becquerel/kg</a:t>
            </a: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This means we see ~3259 events/sec of background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pPr lvl="1"/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Fortunately we can reject it using Pulse Shape Discrimination</a:t>
            </a:r>
          </a:p>
          <a:p>
            <a:pPr lvl="1"/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There are also trace amounts of uranium and thorium in the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detector whose 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decay products present notable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alpha backgrounds</a:t>
            </a:r>
          </a:p>
          <a:p>
            <a:pPr lvl="1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The alpha decays we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are concerned about 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are from the surface of the detector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03A9-D8A8-9047-99C1-EFA17327A24F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8A5-23FA-5643-AA9F-4C6E11A7557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2223293"/>
            <a:ext cx="6461312" cy="4351338"/>
          </a:xfrm>
        </p:spPr>
        <p:txBody>
          <a:bodyPr/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Ar39 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produces delayed light, with a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life-time 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of ~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1300ns</a:t>
            </a:r>
          </a:p>
          <a:p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his 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allows for rejecting the Ar39 background using the shape of the pulse 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0" y="614362"/>
            <a:ext cx="6461312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venir Book" charset="0"/>
                <a:ea typeface="Avenir Book" charset="0"/>
                <a:cs typeface="Avenir Book" charset="0"/>
              </a:rPr>
              <a:t>The P in DEAP  </a:t>
            </a:r>
            <a:br>
              <a:rPr lang="en-US" sz="3600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600" dirty="0" smtClean="0">
                <a:latin typeface="Avenir Book" charset="0"/>
                <a:ea typeface="Avenir Book" charset="0"/>
                <a:cs typeface="Avenir Book" charset="0"/>
              </a:rPr>
              <a:t>Pulse </a:t>
            </a:r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Shape Discrimination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412" y="0"/>
            <a:ext cx="4930588" cy="6858000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332C-4A41-4746-83E9-3D23F966B3D6}" type="datetime3">
              <a:rPr lang="en-CA" smtClean="0"/>
              <a:t>17 September 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Carleton Physics Department - Waqar Muhammad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33840"/>
            <a:ext cx="2743200" cy="365125"/>
          </a:xfrm>
        </p:spPr>
        <p:txBody>
          <a:bodyPr/>
          <a:lstStyle/>
          <a:p>
            <a:fld id="{B8C398A5-23FA-5643-AA9F-4C6E11A7557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56078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5527</TotalTime>
  <Words>2021</Words>
  <Application>Microsoft Macintosh PowerPoint</Application>
  <PresentationFormat>Widescreen</PresentationFormat>
  <Paragraphs>383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Athelas</vt:lpstr>
      <vt:lpstr>Avenir Black</vt:lpstr>
      <vt:lpstr>Avenir Book</vt:lpstr>
      <vt:lpstr>Avenir Light</vt:lpstr>
      <vt:lpstr>Calibri</vt:lpstr>
      <vt:lpstr>Calibri Light</vt:lpstr>
      <vt:lpstr>Cambria Math</vt:lpstr>
      <vt:lpstr>Mangal</vt:lpstr>
      <vt:lpstr>Arial</vt:lpstr>
      <vt:lpstr>Office Theme</vt:lpstr>
      <vt:lpstr>Where is the Dark Matter?</vt:lpstr>
      <vt:lpstr>Where is the Dark Matter?</vt:lpstr>
      <vt:lpstr>PowerPoint Presentation</vt:lpstr>
      <vt:lpstr>PowerPoint Presentation</vt:lpstr>
      <vt:lpstr>PowerPoint Presentation</vt:lpstr>
      <vt:lpstr>PowerPoint Presentation</vt:lpstr>
      <vt:lpstr>WIMP – Argon Interaction</vt:lpstr>
      <vt:lpstr>PowerPoint Presentation</vt:lpstr>
      <vt:lpstr>The P in DEAP   Pulse Shape Discrimination</vt:lpstr>
      <vt:lpstr>PowerPoint Presentation</vt:lpstr>
      <vt:lpstr>PowerPoint Presentation</vt:lpstr>
      <vt:lpstr>PowerPoint Presentation</vt:lpstr>
      <vt:lpstr>PowerPoint Presentation</vt:lpstr>
      <vt:lpstr>Position Reconstruction</vt:lpstr>
      <vt:lpstr>PowerPoint Presentation</vt:lpstr>
      <vt:lpstr>Unadjusted vs Adjusted  Waveform</vt:lpstr>
      <vt:lpstr>Monte Carlo Simulation (MC)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References</vt:lpstr>
      <vt:lpstr>Extra Slides</vt:lpstr>
      <vt:lpstr>Other Systematics Uncertainties</vt:lpstr>
      <vt:lpstr>40Ar → 39Ar Energy Exchange</vt:lpstr>
      <vt:lpstr>PowerPoint Presentation</vt:lpstr>
      <vt:lpstr>Alpha emitter on surface</vt:lpstr>
      <vt:lpstr>Uranium and Thorium Decay Chain</vt:lpstr>
      <vt:lpstr>Our Region of Interest</vt:lpstr>
      <vt:lpstr>Our Region of Interest</vt:lpstr>
      <vt:lpstr>Our Region of Interest</vt:lpstr>
      <vt:lpstr>Our Region of Interest</vt:lpstr>
      <vt:lpstr>R3    Unadjusted waveform</vt:lpstr>
      <vt:lpstr>R3    Adjusted waveform</vt:lpstr>
      <vt:lpstr>PowerPoint Presentation</vt:lpstr>
      <vt:lpstr>PowerPoint Presentation</vt:lpstr>
      <vt:lpstr>PowerPoint Presentation</vt:lpstr>
      <vt:lpstr>PowerPoint Presentation</vt:lpstr>
      <vt:lpstr>WIMP – Argon Interaction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Waqar</dc:creator>
  <cp:lastModifiedBy>Muhammad Waqar</cp:lastModifiedBy>
  <cp:revision>109</cp:revision>
  <cp:lastPrinted>2018-08-16T04:36:30Z</cp:lastPrinted>
  <dcterms:created xsi:type="dcterms:W3CDTF">2018-08-11T04:39:18Z</dcterms:created>
  <dcterms:modified xsi:type="dcterms:W3CDTF">2018-09-17T17:07:08Z</dcterms:modified>
</cp:coreProperties>
</file>