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81" r:id="rId5"/>
    <p:sldId id="280" r:id="rId6"/>
    <p:sldId id="258" r:id="rId7"/>
    <p:sldId id="282" r:id="rId8"/>
    <p:sldId id="262" r:id="rId9"/>
    <p:sldId id="283" r:id="rId10"/>
    <p:sldId id="267" r:id="rId11"/>
    <p:sldId id="265" r:id="rId12"/>
    <p:sldId id="269" r:id="rId13"/>
    <p:sldId id="268" r:id="rId14"/>
    <p:sldId id="270" r:id="rId15"/>
    <p:sldId id="271" r:id="rId16"/>
    <p:sldId id="274" r:id="rId17"/>
    <p:sldId id="272" r:id="rId18"/>
    <p:sldId id="273" r:id="rId19"/>
    <p:sldId id="276" r:id="rId20"/>
    <p:sldId id="275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A905A-8469-4B84-ADB6-65D78284EF65}" type="datetimeFigureOut">
              <a:rPr lang="en-CA" smtClean="0"/>
              <a:t>2018-09-17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2CDF2-7B13-41EF-B752-CCAC7EA7A8F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21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64504-20C4-4B42-BFF0-9CA29158F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71664-12AC-49D1-A969-F07EE3CCE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CE2B-108E-490A-95D7-34A624DC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A5EF1-8F88-4C85-9B1E-BA419B6F584A}" type="datetime1">
              <a:rPr lang="en-CA" smtClean="0"/>
              <a:t>2018-09-17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1977A-C36F-4EED-8A34-DF2CEBFA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0B708-CA90-4CA9-9CB4-3F0F62CD4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5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7AEE-490D-44D9-9B43-F9DB3E98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FAB26-4696-4A2F-9B08-DB812416C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AEE42-5AF5-42A9-9125-79F63F8D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391B-5625-4C6E-BE61-612A76BECEA9}" type="datetime1">
              <a:rPr lang="en-CA" smtClean="0"/>
              <a:t>2018-09-17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52CB1-4244-4864-B64C-5638FB91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522E1-AB5E-4B55-AD83-99CFDCF9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876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C495B3-7E2C-4197-AAE8-25D7C8162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28EA6-D079-4B3F-9CEF-8E8FD30B8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35B62-5F00-4D2C-8889-B53EF6C7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D78-D907-45C0-BA12-A7E856CC10DB}" type="datetime1">
              <a:rPr lang="en-CA" smtClean="0"/>
              <a:t>2018-09-17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D0E9F-2D07-4127-AE37-AAB763F76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F07B4-C1D7-4FCD-89B2-1AE4B3569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89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3B83-4668-416D-B42B-C25DD367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C00CB-D803-4300-BDD6-5281ACF04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D0DB6-1DC7-4EB4-9B4B-B48BAB41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F3D5A-FABC-425D-AE4F-A40F1A93691F}" type="datetime1">
              <a:rPr lang="en-CA" smtClean="0"/>
              <a:t>2018-09-17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30B7F-9C35-41DB-A413-90679CC6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7E17F-2BAD-4359-91A4-EC0168B2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486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C697-FA99-4114-963F-73DCAF7C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3841-14B9-4E21-BBFF-41018619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B2A3-B579-4F4C-9984-373EFF40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3252-F353-4273-899A-DFC41779FCE5}" type="datetime1">
              <a:rPr lang="en-CA" smtClean="0"/>
              <a:t>2018-09-17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EE6FB-66A1-439E-BF8E-9A6512EE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93AA6-40DE-4DC7-A708-DD25A9E7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027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868E-47A1-47EC-807F-DE839451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C8653-BFBB-48F9-964A-498D09CB7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D4652-4EFF-4D87-833D-466A4246E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09945-2EAA-4076-B9EE-19BD4DDE9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06C2-877C-471B-A96D-FF3665F07F3C}" type="datetime1">
              <a:rPr lang="en-CA" smtClean="0"/>
              <a:t>2018-09-17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E9B4-F592-4DD1-BDDD-20BA1D05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7197B-DAE8-497C-B406-746AF31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34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DCAF-CBE0-4192-88E5-439904B81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FD60B-4E84-4C89-AD89-5640D5FE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BB9B1-833C-430B-AE99-60005FD77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F1BA1-5930-4D53-BDBC-D41216326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41936-83B7-43BE-8BD3-08BB090CF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B7A602-E05D-445D-9605-866BA8FB3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03467-A2CD-4824-BC50-22DB104EB874}" type="datetime1">
              <a:rPr lang="en-CA" smtClean="0"/>
              <a:t>2018-09-17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D6D0F-9CE7-41E0-97E3-D11CB183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BACB1-9746-45C1-9733-2B891CF5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07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143AC-A450-4DF0-A6EC-664AEE9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821C4-9DB1-42E3-870E-65330E59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8E8D-6759-42ED-AFD0-3A236D897CD7}" type="datetime1">
              <a:rPr lang="en-CA" smtClean="0"/>
              <a:t>2018-09-17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3DBB1-1E16-4C64-895E-8A96E4A28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EE42D-B03B-41FC-A43F-C5104E44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96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8D609-7406-44D4-94FD-B970ADD0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D61BC-2A5A-4EDE-ADAC-9932FBC6ED8F}" type="datetime1">
              <a:rPr lang="en-CA" smtClean="0"/>
              <a:t>2018-09-17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94111-CFE6-4416-9431-0EBA05F99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4C5B5-E87B-4390-B2B6-F4C623BB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1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C7A2-10C8-4667-A7BD-A7D9FAB3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C0B44-94F8-421C-9461-3423C6310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D0BDF-F11D-4FE2-879E-A1BB60BC5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2D4BE-7DDD-4F51-8BA7-B4297C4D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C0E30-3850-4759-8187-616793BD2893}" type="datetime1">
              <a:rPr lang="en-CA" smtClean="0"/>
              <a:t>2018-09-17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3FDBE-2434-4052-B0D1-D3F7E698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37E15-47FF-4DEB-8F66-8E19A151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717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7BE8-4F1D-4E4D-90DD-BF0B9010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09C976-CAC4-4F00-92DB-76B73711E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D337F-DE17-4B9C-A7C0-A3324E824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57048-6C0B-42FA-8EDB-2F2A9845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AD00-009E-4B4C-86AE-28D9C905C878}" type="datetime1">
              <a:rPr lang="en-CA" smtClean="0"/>
              <a:t>2018-09-17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2B36-F99E-4B9A-AEC4-5830A61E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CC6F3-DB56-4CFA-B330-BD5EEDE1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3567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94ECB3-607F-40C6-9949-EFE84177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F4C81-2D0A-4AE2-8EE0-D0B6070A2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FDAFA-AF6E-4060-8033-95BF64707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53E6-4D36-4DD9-ADA8-A20F1FAF6C0F}" type="datetime1">
              <a:rPr lang="en-CA" smtClean="0"/>
              <a:t>2018-09-17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954A1-D0C4-49C6-8113-30A61F6C3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FAAFE-6D53-450C-A9D1-DAE8A8F2D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AEF09-5AF2-40F6-A1B0-9165BF6A97A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612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A80A4-EAF0-47DA-A0FE-8AC493ACAE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An analysis of X-ray scatter images using convolution and Fourier transform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4F4DB-341D-411B-A699-58D58B7B8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63172"/>
            <a:ext cx="9144000" cy="1655762"/>
          </a:xfrm>
        </p:spPr>
        <p:txBody>
          <a:bodyPr/>
          <a:lstStyle/>
          <a:p>
            <a:r>
              <a:rPr lang="en-CA" dirty="0"/>
              <a:t>by Cristian Ciobanu</a:t>
            </a:r>
          </a:p>
          <a:p>
            <a:pPr>
              <a:lnSpc>
                <a:spcPct val="50000"/>
              </a:lnSpc>
            </a:pPr>
            <a:r>
              <a:rPr lang="en-CA" dirty="0"/>
              <a:t>supervised by Dr. Paul Johns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567C8C-8EBF-47F6-B665-649161C7DD5B}"/>
              </a:ext>
            </a:extLst>
          </p:cNvPr>
          <p:cNvSpPr txBox="1"/>
          <p:nvPr/>
        </p:nvSpPr>
        <p:spPr>
          <a:xfrm>
            <a:off x="5054048" y="5366305"/>
            <a:ext cx="20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September 17, 2018</a:t>
            </a:r>
          </a:p>
        </p:txBody>
      </p:sp>
    </p:spTree>
    <p:extLst>
      <p:ext uri="{BB962C8B-B14F-4D97-AF65-F5344CB8AC3E}">
        <p14:creationId xmlns:p14="http://schemas.microsoft.com/office/powerpoint/2010/main" val="1168899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The Fourier transform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67C3B6A9-BADB-4B23-8ED2-5ED6C5D27B61}"/>
              </a:ext>
            </a:extLst>
          </p:cNvPr>
          <p:cNvSpPr/>
          <p:nvPr/>
        </p:nvSpPr>
        <p:spPr>
          <a:xfrm>
            <a:off x="5683188" y="2865321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B7EA78-3A0D-42D6-91AD-F0CD8563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81" y="1982883"/>
            <a:ext cx="4610525" cy="262983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A79AAB7-8AD9-4BB2-A3EF-17E6B6DCA784}"/>
              </a:ext>
            </a:extLst>
          </p:cNvPr>
          <p:cNvSpPr txBox="1"/>
          <p:nvPr/>
        </p:nvSpPr>
        <p:spPr>
          <a:xfrm>
            <a:off x="1805954" y="1648519"/>
            <a:ext cx="272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Original image (five-beam)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424CD4D-152E-4CCD-942A-DA026900A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57" y="2017851"/>
            <a:ext cx="4610524" cy="25598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F445BCF-B968-49B0-B228-3D6BE2FE1A45}"/>
              </a:ext>
            </a:extLst>
          </p:cNvPr>
          <p:cNvSpPr txBox="1"/>
          <p:nvPr/>
        </p:nvSpPr>
        <p:spPr>
          <a:xfrm>
            <a:off x="8131562" y="1648519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Fourier transform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8AA9E-E848-4DBC-A807-2AB6C396304A}"/>
              </a:ext>
            </a:extLst>
          </p:cNvPr>
          <p:cNvSpPr txBox="1"/>
          <p:nvPr/>
        </p:nvSpPr>
        <p:spPr>
          <a:xfrm>
            <a:off x="6741796" y="4612714"/>
            <a:ext cx="31554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Vertical streaks are present</a:t>
            </a:r>
          </a:p>
          <a:p>
            <a:pPr marL="285750" indent="-285750">
              <a:buFontTx/>
              <a:buChar char="-"/>
            </a:pPr>
            <a:r>
              <a:rPr lang="en-CA" dirty="0"/>
              <a:t>Are they a result of…</a:t>
            </a:r>
          </a:p>
          <a:p>
            <a:pPr marL="742950" lvl="1" indent="-285750">
              <a:buFontTx/>
              <a:buChar char="-"/>
            </a:pPr>
            <a:r>
              <a:rPr lang="en-CA" dirty="0"/>
              <a:t>Ghosting?</a:t>
            </a:r>
          </a:p>
          <a:p>
            <a:pPr marL="742950" lvl="1" indent="-285750">
              <a:buFontTx/>
              <a:buChar char="-"/>
            </a:pPr>
            <a:r>
              <a:rPr lang="en-CA" dirty="0"/>
              <a:t>Rectangular structures?</a:t>
            </a:r>
          </a:p>
          <a:p>
            <a:pPr marL="742950" lvl="1" indent="-285750">
              <a:buFontTx/>
              <a:buChar char="-"/>
            </a:pPr>
            <a:r>
              <a:rPr lang="en-CA" dirty="0"/>
              <a:t>Hexagonal pixels?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B018E8-A9CF-4C0A-8CAA-D5625D43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05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Analyzing the Fourier transform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67C3B6A9-BADB-4B23-8ED2-5ED6C5D27B61}"/>
              </a:ext>
            </a:extLst>
          </p:cNvPr>
          <p:cNvSpPr/>
          <p:nvPr/>
        </p:nvSpPr>
        <p:spPr>
          <a:xfrm>
            <a:off x="5681707" y="2881432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79AAB7-8AD9-4BB2-A3EF-17E6B6DCA784}"/>
              </a:ext>
            </a:extLst>
          </p:cNvPr>
          <p:cNvSpPr txBox="1"/>
          <p:nvPr/>
        </p:nvSpPr>
        <p:spPr>
          <a:xfrm>
            <a:off x="1703965" y="1664630"/>
            <a:ext cx="292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Original image (single-beam)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445BCF-B968-49B0-B228-3D6BE2FE1A45}"/>
              </a:ext>
            </a:extLst>
          </p:cNvPr>
          <p:cNvSpPr txBox="1"/>
          <p:nvPr/>
        </p:nvSpPr>
        <p:spPr>
          <a:xfrm>
            <a:off x="8130081" y="16646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Fourier transform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02D752-7AC5-4ECF-90B7-080FF5836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05" y="2033962"/>
            <a:ext cx="4752512" cy="2631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BC919-03D3-44C7-A5E4-69C2EF578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656" y="2033963"/>
            <a:ext cx="4766447" cy="263175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5FB01B3-B9A1-4204-8380-D752D815526E}"/>
              </a:ext>
            </a:extLst>
          </p:cNvPr>
          <p:cNvSpPr txBox="1"/>
          <p:nvPr/>
        </p:nvSpPr>
        <p:spPr>
          <a:xfrm>
            <a:off x="767205" y="4665714"/>
            <a:ext cx="455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/>
              <a:t>No ghosting (don’t have to disentangle multiple radial profiles)</a:t>
            </a:r>
          </a:p>
          <a:p>
            <a:pPr marL="285750" indent="-285750">
              <a:buFontTx/>
              <a:buChar char="-"/>
            </a:pPr>
            <a:r>
              <a:rPr lang="en-CA" dirty="0"/>
              <a:t>Similarities to five-beam image include rectangular structures and hexagonal pixels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6AAFE2-5492-4235-BD6C-B28D76AF3D8D}"/>
              </a:ext>
            </a:extLst>
          </p:cNvPr>
          <p:cNvSpPr txBox="1"/>
          <p:nvPr/>
        </p:nvSpPr>
        <p:spPr>
          <a:xfrm>
            <a:off x="6803656" y="4657640"/>
            <a:ext cx="455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/>
              <a:t>Looks similar to Fourier transform of five-beam image</a:t>
            </a:r>
          </a:p>
          <a:p>
            <a:pPr marL="285750" indent="-285750">
              <a:buFontTx/>
              <a:buChar char="-"/>
            </a:pPr>
            <a:r>
              <a:rPr lang="en-CA" b="1" dirty="0"/>
              <a:t>Vertical streaks still present</a:t>
            </a:r>
          </a:p>
          <a:p>
            <a:pPr marL="742950" lvl="1" indent="-285750">
              <a:buFontTx/>
              <a:buChar char="-"/>
            </a:pPr>
            <a:r>
              <a:rPr lang="en-CA" dirty="0"/>
              <a:t>Probably don’t contribute to ghosting!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4C549C-43D9-48B2-86D0-8BEAF5A9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2348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Analyzing the Fourier transform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67C3B6A9-BADB-4B23-8ED2-5ED6C5D27B61}"/>
              </a:ext>
            </a:extLst>
          </p:cNvPr>
          <p:cNvSpPr/>
          <p:nvPr/>
        </p:nvSpPr>
        <p:spPr>
          <a:xfrm>
            <a:off x="5683188" y="2881432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79AAB7-8AD9-4BB2-A3EF-17E6B6DCA784}"/>
              </a:ext>
            </a:extLst>
          </p:cNvPr>
          <p:cNvSpPr txBox="1"/>
          <p:nvPr/>
        </p:nvSpPr>
        <p:spPr>
          <a:xfrm>
            <a:off x="1859837" y="1664630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Synthetic image (ideal)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445BCF-B968-49B0-B228-3D6BE2FE1A45}"/>
              </a:ext>
            </a:extLst>
          </p:cNvPr>
          <p:cNvSpPr txBox="1"/>
          <p:nvPr/>
        </p:nvSpPr>
        <p:spPr>
          <a:xfrm>
            <a:off x="8130081" y="1664630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Fourier transform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B01B3-B9A1-4204-8380-D752D815526E}"/>
              </a:ext>
            </a:extLst>
          </p:cNvPr>
          <p:cNvSpPr txBox="1"/>
          <p:nvPr/>
        </p:nvSpPr>
        <p:spPr>
          <a:xfrm>
            <a:off x="767205" y="4665714"/>
            <a:ext cx="455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/>
              <a:t>Similarity to five-beam image is the rectangular structures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6AAFE2-5492-4235-BD6C-B28D76AF3D8D}"/>
              </a:ext>
            </a:extLst>
          </p:cNvPr>
          <p:cNvSpPr txBox="1"/>
          <p:nvPr/>
        </p:nvSpPr>
        <p:spPr>
          <a:xfrm>
            <a:off x="6803656" y="4657640"/>
            <a:ext cx="455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CA" dirty="0"/>
              <a:t>Looks like the Fourier transform of the scatter images but without the vertical streaks</a:t>
            </a:r>
          </a:p>
          <a:p>
            <a:pPr marL="742950" lvl="1" indent="-285750">
              <a:buFontTx/>
              <a:buChar char="-"/>
            </a:pPr>
            <a:r>
              <a:rPr lang="en-CA" dirty="0"/>
              <a:t>Not due to rectangular structures!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225BD-DE5E-4F8F-AB4F-0E64CAB6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59" y="2033962"/>
            <a:ext cx="4705635" cy="2631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7F11F-3B4B-470E-AD8E-C9034BF9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943" y="2033962"/>
            <a:ext cx="4707239" cy="26317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AE75D-D166-4CD3-946D-C9620BC5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906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Analyzing the Fourier transform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F8D80-E25D-41A5-9112-525F9AB11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852" y="1695370"/>
            <a:ext cx="3756671" cy="206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58186-12AE-4AB2-871C-B8A7C939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476" y="1668759"/>
            <a:ext cx="3756671" cy="2091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6B3A8-3A85-43A6-98DF-E9B77869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52" y="4130085"/>
            <a:ext cx="3756674" cy="2065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33CB83-1CA9-4454-A69D-A3607B18E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476" y="4114120"/>
            <a:ext cx="3756671" cy="2081055"/>
          </a:xfrm>
          <a:prstGeom prst="rect">
            <a:avLst/>
          </a:prstGeom>
        </p:spPr>
      </p:pic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D70D11B8-2209-46E5-95C4-0D4DF1F83750}"/>
              </a:ext>
            </a:extLst>
          </p:cNvPr>
          <p:cNvSpPr/>
          <p:nvPr/>
        </p:nvSpPr>
        <p:spPr>
          <a:xfrm>
            <a:off x="5662472" y="2542603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3289AABF-7DA9-4502-AB3E-78ABEB2DF2E2}"/>
              </a:ext>
            </a:extLst>
          </p:cNvPr>
          <p:cNvSpPr/>
          <p:nvPr/>
        </p:nvSpPr>
        <p:spPr>
          <a:xfrm>
            <a:off x="5683188" y="4982642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6A6BD7-C9F6-4285-B5BF-2C472321DF85}"/>
                  </a:ext>
                </a:extLst>
              </p:cNvPr>
              <p:cNvSpPr txBox="1"/>
              <p:nvPr/>
            </p:nvSpPr>
            <p:spPr>
              <a:xfrm>
                <a:off x="1775524" y="1328713"/>
                <a:ext cx="2971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/>
                  <a:t>11x11 square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𝒓𝒆𝒄𝒕</m:t>
                    </m:r>
                  </m:oMath>
                </a14:m>
                <a:r>
                  <a:rPr lang="en-CA" b="1" dirty="0"/>
                  <a:t> function)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6A6BD7-C9F6-4285-B5BF-2C472321D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4" y="1328713"/>
                <a:ext cx="2971326" cy="369332"/>
              </a:xfrm>
              <a:prstGeom prst="rect">
                <a:avLst/>
              </a:prstGeom>
              <a:blipFill>
                <a:blip r:embed="rId6"/>
                <a:stretch>
                  <a:fillRect l="-1639" t="-9836" r="-820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5A63E8-C21B-46B2-A546-1311D69F0F74}"/>
                  </a:ext>
                </a:extLst>
              </p:cNvPr>
              <p:cNvSpPr txBox="1"/>
              <p:nvPr/>
            </p:nvSpPr>
            <p:spPr>
              <a:xfrm>
                <a:off x="1775524" y="3768110"/>
                <a:ext cx="2971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/>
                  <a:t>51x51 square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𝒓𝒆𝒄𝒕</m:t>
                    </m:r>
                  </m:oMath>
                </a14:m>
                <a:r>
                  <a:rPr lang="en-CA" b="1" dirty="0"/>
                  <a:t> function)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B5A63E8-C21B-46B2-A546-1311D69F0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4" y="3768110"/>
                <a:ext cx="2971326" cy="369332"/>
              </a:xfrm>
              <a:prstGeom prst="rect">
                <a:avLst/>
              </a:prstGeom>
              <a:blipFill>
                <a:blip r:embed="rId7"/>
                <a:stretch>
                  <a:fillRect l="-1639" t="-8197" r="-820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F2E6AC-0386-4D0F-A5E3-607A20D7067D}"/>
                  </a:ext>
                </a:extLst>
              </p:cNvPr>
              <p:cNvSpPr txBox="1"/>
              <p:nvPr/>
            </p:nvSpPr>
            <p:spPr>
              <a:xfrm>
                <a:off x="7238104" y="1315097"/>
                <a:ext cx="33854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/>
                  <a:t>Fourier transform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𝒔𝒊𝒏𝒄</m:t>
                    </m:r>
                  </m:oMath>
                </a14:m>
                <a:r>
                  <a:rPr lang="en-CA" b="1" dirty="0"/>
                  <a:t> function)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F2E6AC-0386-4D0F-A5E3-607A20D70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04" y="1315097"/>
                <a:ext cx="3385414" cy="369332"/>
              </a:xfrm>
              <a:prstGeom prst="rect">
                <a:avLst/>
              </a:prstGeom>
              <a:blipFill>
                <a:blip r:embed="rId8"/>
                <a:stretch>
                  <a:fillRect l="-1439" t="-10000" r="-719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34417B-B4A1-42AF-95BA-20F16397E393}"/>
                  </a:ext>
                </a:extLst>
              </p:cNvPr>
              <p:cNvSpPr txBox="1"/>
              <p:nvPr/>
            </p:nvSpPr>
            <p:spPr>
              <a:xfrm>
                <a:off x="7238104" y="3768110"/>
                <a:ext cx="33854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/>
                  <a:t>Fourier transform (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𝒔𝒊𝒏𝒄</m:t>
                    </m:r>
                  </m:oMath>
                </a14:m>
                <a:r>
                  <a:rPr lang="en-CA" b="1" dirty="0"/>
                  <a:t> function)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834417B-B4A1-42AF-95BA-20F16397E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04" y="3768110"/>
                <a:ext cx="3385414" cy="369332"/>
              </a:xfrm>
              <a:prstGeom prst="rect">
                <a:avLst/>
              </a:prstGeom>
              <a:blipFill>
                <a:blip r:embed="rId9"/>
                <a:stretch>
                  <a:fillRect l="-1439" t="-8197" r="-719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E218EA7-E250-4575-89FF-9CCC581718C7}"/>
              </a:ext>
            </a:extLst>
          </p:cNvPr>
          <p:cNvSpPr txBox="1"/>
          <p:nvPr/>
        </p:nvSpPr>
        <p:spPr>
          <a:xfrm>
            <a:off x="5334663" y="1967760"/>
            <a:ext cx="148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(11 vertical streaks</a:t>
            </a:r>
          </a:p>
          <a:p>
            <a:pPr algn="ctr"/>
            <a:r>
              <a:rPr lang="en-CA" sz="1200" dirty="0"/>
              <a:t>in Fourier transform)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322F8F-680C-4B83-96D9-1B281FF79DB9}"/>
              </a:ext>
            </a:extLst>
          </p:cNvPr>
          <p:cNvSpPr txBox="1"/>
          <p:nvPr/>
        </p:nvSpPr>
        <p:spPr>
          <a:xfrm>
            <a:off x="5355379" y="4361179"/>
            <a:ext cx="148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(51 vertical streaks</a:t>
            </a:r>
          </a:p>
          <a:p>
            <a:pPr algn="ctr"/>
            <a:r>
              <a:rPr lang="en-CA" sz="1200" dirty="0"/>
              <a:t>in Fourier transform)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C3D8CC-6666-4C82-948B-F40AE1A6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272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Analyzing the Fourier transform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7E420908-6A9E-4A49-99FC-5F5D9392F81D}"/>
              </a:ext>
            </a:extLst>
          </p:cNvPr>
          <p:cNvSpPr/>
          <p:nvPr/>
        </p:nvSpPr>
        <p:spPr>
          <a:xfrm>
            <a:off x="5683188" y="2865321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6AB4C-EB6F-447C-B059-4048B36D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81" y="1982883"/>
            <a:ext cx="4610525" cy="2629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AD10B-70AC-4953-9254-8061DAA3E8D4}"/>
              </a:ext>
            </a:extLst>
          </p:cNvPr>
          <p:cNvSpPr txBox="1"/>
          <p:nvPr/>
        </p:nvSpPr>
        <p:spPr>
          <a:xfrm>
            <a:off x="1805954" y="1648519"/>
            <a:ext cx="272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Original image (five-beam)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CE4A9F-E7D4-486D-80F4-826A67802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57" y="2017851"/>
            <a:ext cx="4610524" cy="2559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B40070-858F-4860-8DCB-82AFC5E0E120}"/>
              </a:ext>
            </a:extLst>
          </p:cNvPr>
          <p:cNvSpPr txBox="1"/>
          <p:nvPr/>
        </p:nvSpPr>
        <p:spPr>
          <a:xfrm>
            <a:off x="8131562" y="1648519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Fourier transform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FE5751A-D7D6-48D5-8553-B751B62F6BA3}"/>
              </a:ext>
            </a:extLst>
          </p:cNvPr>
          <p:cNvSpPr/>
          <p:nvPr/>
        </p:nvSpPr>
        <p:spPr>
          <a:xfrm rot="5400000">
            <a:off x="3204838" y="5043255"/>
            <a:ext cx="807867" cy="696437"/>
          </a:xfrm>
          <a:prstGeom prst="hex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AEE410B-0176-43F2-BB66-A7FF66E469EB}"/>
              </a:ext>
            </a:extLst>
          </p:cNvPr>
          <p:cNvSpPr/>
          <p:nvPr/>
        </p:nvSpPr>
        <p:spPr>
          <a:xfrm rot="16200000">
            <a:off x="3519868" y="5536091"/>
            <a:ext cx="177806" cy="696437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7D88EB-2F71-42EE-AC62-91EF8E7C8B6F}"/>
                  </a:ext>
                </a:extLst>
              </p:cNvPr>
              <p:cNvSpPr txBox="1"/>
              <p:nvPr/>
            </p:nvSpPr>
            <p:spPr>
              <a:xfrm>
                <a:off x="2634446" y="5973213"/>
                <a:ext cx="19486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CA" dirty="0"/>
                  <a:t> 15 square pixels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7D88EB-2F71-42EE-AC62-91EF8E7C8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446" y="5973213"/>
                <a:ext cx="1948650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A5FDCC7-7CC3-4800-BE31-5634F5F43553}"/>
              </a:ext>
            </a:extLst>
          </p:cNvPr>
          <p:cNvSpPr txBox="1"/>
          <p:nvPr/>
        </p:nvSpPr>
        <p:spPr>
          <a:xfrm>
            <a:off x="4714042" y="5273336"/>
            <a:ext cx="536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/>
              <a:t>The vertical streaks are a result of the hexagonal pixels!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936EC-923D-4517-9FC6-B5EABF03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8290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Convolution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B35BE-0969-41D0-85F8-58B94C46B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203" y="1575278"/>
            <a:ext cx="3422054" cy="2271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FEBFB-297F-490A-A4C0-35D5FD630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44" y="1575278"/>
            <a:ext cx="3427453" cy="2271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A13EF8-8339-47C4-BEB1-943597B5D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7" t="22970" r="24344" b="14433"/>
          <a:stretch/>
        </p:blipFill>
        <p:spPr>
          <a:xfrm>
            <a:off x="6762344" y="3911122"/>
            <a:ext cx="3420793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5D967-A10D-4FAA-A10E-60D1705F65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21" t="22969" r="24781" b="14823"/>
          <a:stretch/>
        </p:blipFill>
        <p:spPr>
          <a:xfrm>
            <a:off x="2084859" y="3911122"/>
            <a:ext cx="3339398" cy="2743200"/>
          </a:xfrm>
          <a:prstGeom prst="rect">
            <a:avLst/>
          </a:prstGeom>
        </p:spPr>
      </p:pic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032BD649-DA15-4EC3-8AAD-D2E75570F59A}"/>
              </a:ext>
            </a:extLst>
          </p:cNvPr>
          <p:cNvCxnSpPr>
            <a:cxnSpLocks/>
          </p:cNvCxnSpPr>
          <p:nvPr/>
        </p:nvCxnSpPr>
        <p:spPr>
          <a:xfrm flipV="1">
            <a:off x="1198485" y="4651898"/>
            <a:ext cx="656949" cy="621441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5CA361E-850D-4610-B209-D9F106FA93A0}"/>
              </a:ext>
            </a:extLst>
          </p:cNvPr>
          <p:cNvSpPr txBox="1"/>
          <p:nvPr/>
        </p:nvSpPr>
        <p:spPr>
          <a:xfrm>
            <a:off x="454633" y="5098056"/>
            <a:ext cx="7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kernel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1C622-ECED-4CD4-A360-8E756457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84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Convolution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2B925-5B61-4294-A693-8B5B59E08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45" t="26279" r="31990" b="8479"/>
          <a:stretch/>
        </p:blipFill>
        <p:spPr>
          <a:xfrm>
            <a:off x="6885002" y="1524539"/>
            <a:ext cx="2803866" cy="2268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02C9AE-F8A8-4BBD-ABBB-B7E39D9F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011" y="4100509"/>
            <a:ext cx="4355977" cy="24910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C35D7C-F5B6-4CB6-A102-E2393E806486}"/>
              </a:ext>
            </a:extLst>
          </p:cNvPr>
          <p:cNvSpPr/>
          <p:nvPr/>
        </p:nvSpPr>
        <p:spPr>
          <a:xfrm>
            <a:off x="1834718" y="1690688"/>
            <a:ext cx="3385352" cy="1935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373AA-976B-425F-8371-AD85C7B4DACC}"/>
              </a:ext>
            </a:extLst>
          </p:cNvPr>
          <p:cNvSpPr txBox="1"/>
          <p:nvPr/>
        </p:nvSpPr>
        <p:spPr>
          <a:xfrm>
            <a:off x="3257127" y="215085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000" dirty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CA32AD-89AE-401C-B974-602E8806E50C}"/>
                  </a:ext>
                </a:extLst>
              </p:cNvPr>
              <p:cNvSpPr/>
              <p:nvPr/>
            </p:nvSpPr>
            <p:spPr>
              <a:xfrm>
                <a:off x="5759827" y="2273965"/>
                <a:ext cx="5854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4400" smtClean="0">
                          <a:solidFill>
                            <a:schemeClr val="tx1"/>
                          </a:solidFill>
                        </a:rPr>
                        <m:t>∗</m:t>
                      </m:r>
                    </m:oMath>
                  </m:oMathPara>
                </a14:m>
                <a:endParaRPr lang="en-CA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CA32AD-89AE-401C-B974-602E8806E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827" y="2273965"/>
                <a:ext cx="5854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3173BB8-991B-47B1-89F4-179C46CFEC43}"/>
                  </a:ext>
                </a:extLst>
              </p:cNvPr>
              <p:cNvSpPr/>
              <p:nvPr/>
            </p:nvSpPr>
            <p:spPr>
              <a:xfrm>
                <a:off x="2964164" y="4961325"/>
                <a:ext cx="73449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CA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3173BB8-991B-47B1-89F4-179C46CFE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164" y="4961325"/>
                <a:ext cx="73449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9D78B9-6853-4E32-806B-074555A8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325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Convolution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DA292E-FAEE-4854-B285-B70FEA57B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872" y="2045522"/>
            <a:ext cx="6948256" cy="3973534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EEFB9FCE-F202-4129-A712-5027F36FB2C0}"/>
              </a:ext>
            </a:extLst>
          </p:cNvPr>
          <p:cNvSpPr/>
          <p:nvPr/>
        </p:nvSpPr>
        <p:spPr>
          <a:xfrm rot="5400000">
            <a:off x="4638326" y="1259594"/>
            <a:ext cx="218013" cy="1353844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7F675-8F75-42B0-B91D-B7E3B65CF645}"/>
              </a:ext>
            </a:extLst>
          </p:cNvPr>
          <p:cNvSpPr txBox="1"/>
          <p:nvPr/>
        </p:nvSpPr>
        <p:spPr>
          <a:xfrm>
            <a:off x="4010592" y="1458177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beam spacing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A4DF0-C231-4D7A-AFF9-C267918E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15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Convolution Theorem and Deconvolution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EB3555-D6F7-41C2-9851-21E472BB9B59}"/>
                  </a:ext>
                </a:extLst>
              </p:cNvPr>
              <p:cNvSpPr txBox="1"/>
              <p:nvPr/>
            </p:nvSpPr>
            <p:spPr>
              <a:xfrm>
                <a:off x="3658473" y="2077374"/>
                <a:ext cx="47075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800" smtClean="0">
                          <a:solidFill>
                            <a:srgbClr val="00B0F0"/>
                          </a:solidFill>
                        </a:rPr>
                        <m:t>ℱ</m:t>
                      </m:r>
                      <m:r>
                        <m:rPr>
                          <m:nor/>
                        </m:rPr>
                        <a:rPr lang="en-CA" sz="2800"/>
                        <m:t>[</m:t>
                      </m:r>
                      <m:r>
                        <m:rPr>
                          <m:nor/>
                        </m:rPr>
                        <a:rPr lang="en-CA" sz="2800"/>
                        <m:t>𝑓</m:t>
                      </m:r>
                      <m:r>
                        <m:rPr>
                          <m:nor/>
                        </m:rPr>
                        <a:rPr lang="en-CA" sz="2800"/>
                        <m:t>(</m:t>
                      </m:r>
                      <m:r>
                        <m:rPr>
                          <m:nor/>
                        </m:rPr>
                        <a:rPr lang="en-CA" sz="2800"/>
                        <m:t>𝑡</m:t>
                      </m:r>
                      <m:r>
                        <m:rPr>
                          <m:nor/>
                        </m:rPr>
                        <a:rPr lang="en-CA" sz="2800"/>
                        <m:t>)</m:t>
                      </m:r>
                      <m:r>
                        <a:rPr lang="en-CA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CA" sz="2800"/>
                        <m:t>𝑔</m:t>
                      </m:r>
                      <m:r>
                        <m:rPr>
                          <m:nor/>
                        </m:rPr>
                        <a:rPr lang="en-CA" sz="2800"/>
                        <m:t>(</m:t>
                      </m:r>
                      <m:r>
                        <m:rPr>
                          <m:nor/>
                        </m:rPr>
                        <a:rPr lang="en-CA" sz="2800"/>
                        <m:t>𝑡</m:t>
                      </m:r>
                      <m:r>
                        <m:rPr>
                          <m:nor/>
                        </m:rPr>
                        <a:rPr lang="en-CA" sz="2800"/>
                        <m:t>)] = </m:t>
                      </m:r>
                      <m:r>
                        <m:rPr>
                          <m:nor/>
                        </m:rPr>
                        <a:rPr lang="en-CA" sz="2800" smtClean="0">
                          <a:solidFill>
                            <a:srgbClr val="00B0F0"/>
                          </a:solidFill>
                        </a:rPr>
                        <m:t>ℱ</m:t>
                      </m:r>
                      <m:r>
                        <m:rPr>
                          <m:nor/>
                        </m:rPr>
                        <a:rPr lang="en-CA" sz="2800"/>
                        <m:t>[</m:t>
                      </m:r>
                      <m:r>
                        <m:rPr>
                          <m:nor/>
                        </m:rPr>
                        <a:rPr lang="en-CA" sz="2800"/>
                        <m:t>𝑓</m:t>
                      </m:r>
                      <m:r>
                        <m:rPr>
                          <m:nor/>
                        </m:rPr>
                        <a:rPr lang="en-CA" sz="2800"/>
                        <m:t>(</m:t>
                      </m:r>
                      <m:r>
                        <m:rPr>
                          <m:nor/>
                        </m:rPr>
                        <a:rPr lang="en-CA" sz="2800"/>
                        <m:t>𝑡</m:t>
                      </m:r>
                      <m:r>
                        <m:rPr>
                          <m:nor/>
                        </m:rPr>
                        <a:rPr lang="en-CA" sz="2800"/>
                        <m:t>)] </m:t>
                      </m:r>
                      <m:r>
                        <m:rPr>
                          <m:nor/>
                        </m:rPr>
                        <a:rPr lang="en-CA" sz="2800" smtClean="0">
                          <a:solidFill>
                            <a:srgbClr val="00B0F0"/>
                          </a:solidFill>
                        </a:rPr>
                        <m:t>ℱ</m:t>
                      </m:r>
                      <m:r>
                        <m:rPr>
                          <m:nor/>
                        </m:rPr>
                        <a:rPr lang="en-CA" sz="2800"/>
                        <m:t>[</m:t>
                      </m:r>
                      <m:r>
                        <m:rPr>
                          <m:nor/>
                        </m:rPr>
                        <a:rPr lang="en-CA" sz="2800"/>
                        <m:t>𝑔</m:t>
                      </m:r>
                      <m:r>
                        <m:rPr>
                          <m:nor/>
                        </m:rPr>
                        <a:rPr lang="en-CA" sz="2800"/>
                        <m:t>(</m:t>
                      </m:r>
                      <m:r>
                        <m:rPr>
                          <m:nor/>
                        </m:rPr>
                        <a:rPr lang="en-CA" sz="2800"/>
                        <m:t>𝑡</m:t>
                      </m:r>
                      <m:r>
                        <m:rPr>
                          <m:nor/>
                        </m:rPr>
                        <a:rPr lang="en-CA" sz="2800"/>
                        <m:t>)]</m:t>
                      </m:r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EB3555-D6F7-41C2-9851-21E472BB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73" y="2077374"/>
                <a:ext cx="4707571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94858-C2C3-4487-9C6B-5D71A710B72A}"/>
                  </a:ext>
                </a:extLst>
              </p:cNvPr>
              <p:cNvSpPr txBox="1"/>
              <p:nvPr/>
            </p:nvSpPr>
            <p:spPr>
              <a:xfrm>
                <a:off x="4475363" y="2782669"/>
                <a:ext cx="30376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>
                        <a:solidFill>
                          <a:srgbClr val="FF0000"/>
                        </a:solidFill>
                      </a:rPr>
                      <m:t>∗</m:t>
                    </m:r>
                  </m:oMath>
                </a14:m>
                <a:r>
                  <a:rPr lang="en-CA" dirty="0"/>
                  <a:t> denotes a convolution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>
                        <a:solidFill>
                          <a:srgbClr val="00B0F0"/>
                        </a:solidFill>
                      </a:rPr>
                      <m:t>ℱ</m:t>
                    </m:r>
                  </m:oMath>
                </a14:m>
                <a:r>
                  <a:rPr lang="en-CA" dirty="0"/>
                  <a:t> denotes a Fourier transform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B94858-C2C3-4487-9C6B-5D71A710B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363" y="2782669"/>
                <a:ext cx="3037691" cy="646331"/>
              </a:xfrm>
              <a:prstGeom prst="rect">
                <a:avLst/>
              </a:prstGeom>
              <a:blipFill>
                <a:blip r:embed="rId3"/>
                <a:stretch>
                  <a:fillRect t="-4673" r="-1406" b="-1308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973099-F0AB-499A-9015-B9EF743FE15A}"/>
                  </a:ext>
                </a:extLst>
              </p:cNvPr>
              <p:cNvSpPr txBox="1"/>
              <p:nvPr/>
            </p:nvSpPr>
            <p:spPr>
              <a:xfrm>
                <a:off x="4140528" y="4500979"/>
                <a:ext cx="4026359" cy="78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 </m:t>
                                </m:r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r>
                              <a:rPr lang="en-CA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CA" sz="28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973099-F0AB-499A-9015-B9EF743FE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528" y="4500979"/>
                <a:ext cx="4026359" cy="783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Down 9">
            <a:extLst>
              <a:ext uri="{FF2B5EF4-FFF2-40B4-BE49-F238E27FC236}">
                <a16:creationId xmlns:a16="http://schemas.microsoft.com/office/drawing/2014/main" id="{997C3338-E60B-44FA-9CA1-14529318FED2}"/>
              </a:ext>
            </a:extLst>
          </p:cNvPr>
          <p:cNvSpPr/>
          <p:nvPr/>
        </p:nvSpPr>
        <p:spPr>
          <a:xfrm>
            <a:off x="5971711" y="3619870"/>
            <a:ext cx="248575" cy="64633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FAAB4D-60E3-4AC7-A0B3-FFB16BD7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4887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Deconvolving the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15C9F-EC4F-4AD2-9FC3-40F31F86C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40" y="1572322"/>
            <a:ext cx="8200918" cy="468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612A6-99A2-4B7E-A0AB-001B59A29EA0}"/>
              </a:ext>
            </a:extLst>
          </p:cNvPr>
          <p:cNvSpPr txBox="1"/>
          <p:nvPr/>
        </p:nvSpPr>
        <p:spPr>
          <a:xfrm>
            <a:off x="5630166" y="6262222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/>
              <a:t>(original)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09A580-AE79-4502-8F20-753D55B1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73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22FA0-CEFF-4044-9733-9C940E882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8" y="1421678"/>
            <a:ext cx="7009396" cy="4008498"/>
          </a:xfrm>
          <a:prstGeom prst="rect">
            <a:avLst/>
          </a:prstGeom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1D26CC-21F3-445F-B594-F67812886311}"/>
                  </a:ext>
                </a:extLst>
              </p:cNvPr>
              <p:cNvSpPr txBox="1"/>
              <p:nvPr/>
            </p:nvSpPr>
            <p:spPr>
              <a:xfrm>
                <a:off x="8505904" y="1435912"/>
                <a:ext cx="25656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CA" dirty="0"/>
                  <a:t> 5-beam scatter x-ray image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1D26CC-21F3-445F-B594-F67812886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04" y="1435912"/>
                <a:ext cx="2565618" cy="646331"/>
              </a:xfrm>
              <a:prstGeom prst="rect">
                <a:avLst/>
              </a:prstGeom>
              <a:blipFill>
                <a:blip r:embed="rId3"/>
                <a:stretch>
                  <a:fillRect l="-1900" t="-5660" b="-1415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A7061-F2BC-488A-BE5A-46A2E7A28681}"/>
                  </a:ext>
                </a:extLst>
              </p:cNvPr>
              <p:cNvSpPr txBox="1"/>
              <p:nvPr/>
            </p:nvSpPr>
            <p:spPr>
              <a:xfrm>
                <a:off x="8505904" y="4419692"/>
                <a:ext cx="25656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CA" dirty="0"/>
                  <a:t> Ghosting artifacts are visible in the horizontal directions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EA7061-F2BC-488A-BE5A-46A2E7A28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04" y="4419692"/>
                <a:ext cx="2565618" cy="923330"/>
              </a:xfrm>
              <a:prstGeom prst="rect">
                <a:avLst/>
              </a:prstGeom>
              <a:blipFill>
                <a:blip r:embed="rId4"/>
                <a:stretch>
                  <a:fillRect l="-1900" t="-3311" b="-993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600839-3487-4722-8E13-714EDADFE9F9}"/>
                  </a:ext>
                </a:extLst>
              </p:cNvPr>
              <p:cNvSpPr txBox="1"/>
              <p:nvPr/>
            </p:nvSpPr>
            <p:spPr>
              <a:xfrm>
                <a:off x="8505904" y="2150633"/>
                <a:ext cx="256561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CA" dirty="0"/>
                  <a:t> Plastics seen are PMMA, Lexan, </a:t>
                </a:r>
                <a:r>
                  <a:rPr lang="en-CA" dirty="0" err="1"/>
                  <a:t>polysterene</a:t>
                </a:r>
                <a:r>
                  <a:rPr lang="en-CA" dirty="0"/>
                  <a:t>, polyethylene, nylon, and water in a plastic cuvette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600839-3487-4722-8E13-714EDADFE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04" y="2150633"/>
                <a:ext cx="2565618" cy="1477328"/>
              </a:xfrm>
              <a:prstGeom prst="rect">
                <a:avLst/>
              </a:prstGeom>
              <a:blipFill>
                <a:blip r:embed="rId5"/>
                <a:stretch>
                  <a:fillRect l="-1900" t="-2479" r="-475" b="-57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>
            <a:extLst>
              <a:ext uri="{FF2B5EF4-FFF2-40B4-BE49-F238E27FC236}">
                <a16:creationId xmlns:a16="http://schemas.microsoft.com/office/drawing/2014/main" id="{E5485BDB-CE59-400D-BEAC-BCB2161C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The scatter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1F1DD5-CE53-4406-98B4-F41065321A76}"/>
                  </a:ext>
                </a:extLst>
              </p:cNvPr>
              <p:cNvSpPr txBox="1"/>
              <p:nvPr/>
            </p:nvSpPr>
            <p:spPr>
              <a:xfrm>
                <a:off x="8505904" y="3700661"/>
                <a:ext cx="25656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CA" dirty="0"/>
                  <a:t> Better soft tissue contrast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1F1DD5-CE53-4406-98B4-F41065321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904" y="3700661"/>
                <a:ext cx="2565618" cy="646331"/>
              </a:xfrm>
              <a:prstGeom prst="rect">
                <a:avLst/>
              </a:prstGeom>
              <a:blipFill>
                <a:blip r:embed="rId6"/>
                <a:stretch>
                  <a:fillRect l="-1900" t="-4717" b="-1415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A7BF1C-8730-4BF2-92A1-5EFF782B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19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Deconvolving the image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B62853-4883-4117-9FA1-3351484A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99" y="1572322"/>
            <a:ext cx="8462401" cy="468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FF0A55-F084-4348-89A4-104F3A57C606}"/>
              </a:ext>
            </a:extLst>
          </p:cNvPr>
          <p:cNvSpPr txBox="1"/>
          <p:nvPr/>
        </p:nvSpPr>
        <p:spPr>
          <a:xfrm>
            <a:off x="5413472" y="6262222"/>
            <a:ext cx="1395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/>
              <a:t>(deconvolved)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BDABC-4097-4B3E-9434-C7CBA297FFF1}"/>
              </a:ext>
            </a:extLst>
          </p:cNvPr>
          <p:cNvSpPr txBox="1"/>
          <p:nvPr/>
        </p:nvSpPr>
        <p:spPr>
          <a:xfrm>
            <a:off x="10327199" y="2654423"/>
            <a:ext cx="1542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Improved but not perfect</a:t>
            </a:r>
            <a:endParaRPr lang="en-CA" dirty="0"/>
          </a:p>
          <a:p>
            <a:pPr marL="285750" indent="-285750">
              <a:buFontTx/>
              <a:buChar char="-"/>
            </a:pPr>
            <a:r>
              <a:rPr lang="en-CA" dirty="0"/>
              <a:t>Add more delta functions</a:t>
            </a:r>
          </a:p>
          <a:p>
            <a:pPr marL="285750" indent="-285750">
              <a:buFontTx/>
              <a:buChar char="-"/>
            </a:pPr>
            <a:r>
              <a:rPr lang="en-CA" dirty="0"/>
              <a:t>Low-end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14B801-A701-43E1-9939-8F4BD057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887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23B6A6-FE28-4C66-82F1-FF4C3347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Working as a summer student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88FD5-2039-4C92-8D8F-643F71F431FB}"/>
              </a:ext>
            </a:extLst>
          </p:cNvPr>
          <p:cNvSpPr txBox="1"/>
          <p:nvPr/>
        </p:nvSpPr>
        <p:spPr>
          <a:xfrm rot="21216692">
            <a:off x="976543" y="1660500"/>
            <a:ext cx="325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Got to work in a field of interest!</a:t>
            </a:r>
          </a:p>
          <a:p>
            <a:pPr marL="285750" indent="-285750" algn="ctr">
              <a:buFontTx/>
              <a:buChar char="-"/>
            </a:pPr>
            <a:r>
              <a:rPr lang="en-CA" dirty="0"/>
              <a:t>Medical physics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3D682-DB03-4D31-A094-A89120838EBA}"/>
              </a:ext>
            </a:extLst>
          </p:cNvPr>
          <p:cNvSpPr txBox="1"/>
          <p:nvPr/>
        </p:nvSpPr>
        <p:spPr>
          <a:xfrm rot="293063">
            <a:off x="7763661" y="1633414"/>
            <a:ext cx="35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Got to apply math to the real world!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F715A-440D-4AA3-BE37-0027BF5CC958}"/>
              </a:ext>
            </a:extLst>
          </p:cNvPr>
          <p:cNvSpPr txBox="1"/>
          <p:nvPr/>
        </p:nvSpPr>
        <p:spPr>
          <a:xfrm rot="293063">
            <a:off x="7311770" y="4004692"/>
            <a:ext cx="35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Learned a new computer language!</a:t>
            </a:r>
          </a:p>
          <a:p>
            <a:pPr marL="285750" indent="-285750" algn="ctr">
              <a:buFontTx/>
              <a:buChar char="-"/>
            </a:pPr>
            <a:r>
              <a:rPr lang="en-CA" dirty="0"/>
              <a:t>MATLAB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0422D-910A-40D1-BA5E-0C29E9F70FFB}"/>
              </a:ext>
            </a:extLst>
          </p:cNvPr>
          <p:cNvSpPr txBox="1"/>
          <p:nvPr/>
        </p:nvSpPr>
        <p:spPr>
          <a:xfrm rot="21098446">
            <a:off x="447453" y="4052529"/>
            <a:ext cx="379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Gained experience writing lab reports!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6BE85F-4450-4518-AD09-1B03D7818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145">
            <a:off x="4092179" y="1769940"/>
            <a:ext cx="1532357" cy="1842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50BC53-45D2-4746-BC19-8934F4EE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81">
            <a:off x="7825905" y="2141080"/>
            <a:ext cx="2250750" cy="15273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BB1855-F615-49B9-AB47-CAA1B3F9D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056">
            <a:off x="2348603" y="4351491"/>
            <a:ext cx="2447462" cy="1631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FA2B5-887D-4CEB-BE6B-BC87AF905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014">
            <a:off x="7100991" y="4676877"/>
            <a:ext cx="2392436" cy="15844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F614B-CB8E-4E81-95F3-67B71C8B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21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9DE1C9-03A1-41C0-A869-917F2E9DAB8B}"/>
                  </a:ext>
                </a:extLst>
              </p:cNvPr>
              <p:cNvSpPr txBox="1"/>
              <p:nvPr/>
            </p:nvSpPr>
            <p:spPr>
              <a:xfrm>
                <a:off x="391591" y="6404657"/>
                <a:ext cx="74590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100" b="0" i="1" smtClean="0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CA" sz="1100" dirty="0"/>
                  <a:t> images courtesy of </a:t>
                </a:r>
                <a:r>
                  <a:rPr lang="en-CA" sz="1100" i="1" dirty="0" err="1"/>
                  <a:t>Skitterphoto</a:t>
                </a:r>
                <a:r>
                  <a:rPr lang="en-CA" sz="1100" dirty="0"/>
                  <a:t>, </a:t>
                </a:r>
                <a:r>
                  <a:rPr lang="en-CA" sz="1100" i="1" dirty="0" err="1"/>
                  <a:t>Pixabay</a:t>
                </a:r>
                <a:r>
                  <a:rPr lang="en-CA" sz="1100" dirty="0"/>
                  <a:t>, </a:t>
                </a:r>
                <a:r>
                  <a:rPr lang="en-CA" sz="1100" i="1" dirty="0" err="1"/>
                  <a:t>picjumbo</a:t>
                </a:r>
                <a:r>
                  <a:rPr lang="en-CA" sz="1100" dirty="0"/>
                  <a:t>, and </a:t>
                </a:r>
                <a:r>
                  <a:rPr lang="en-CA" sz="1100" i="1" dirty="0" err="1"/>
                  <a:t>Pexels</a:t>
                </a:r>
                <a:r>
                  <a:rPr lang="en-CA" sz="1100" dirty="0"/>
                  <a:t> (free for commercial use under the CC0 and </a:t>
                </a:r>
                <a:r>
                  <a:rPr lang="en-CA" sz="1100" dirty="0" err="1"/>
                  <a:t>Pexels</a:t>
                </a:r>
                <a:r>
                  <a:rPr lang="en-CA" sz="1100" dirty="0"/>
                  <a:t> license)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9DE1C9-03A1-41C0-A869-917F2E9DA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91" y="6404657"/>
                <a:ext cx="7459093" cy="261610"/>
              </a:xfrm>
              <a:prstGeom prst="rect">
                <a:avLst/>
              </a:prstGeom>
              <a:blipFill>
                <a:blip r:embed="rId6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16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AF9CB5-5C94-4B54-8D34-845E4026F664}"/>
              </a:ext>
            </a:extLst>
          </p:cNvPr>
          <p:cNvSpPr txBox="1"/>
          <p:nvPr/>
        </p:nvSpPr>
        <p:spPr>
          <a:xfrm>
            <a:off x="3686141" y="2767280"/>
            <a:ext cx="4819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0" dirty="0"/>
              <a:t>Thank you!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46FBC5-16E5-4F0A-B08E-BF45B677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113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Presentation roadmap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8BA7BB-C7F8-4395-AEDC-EA53AA8B2C3F}"/>
              </a:ext>
            </a:extLst>
          </p:cNvPr>
          <p:cNvCxnSpPr/>
          <p:nvPr/>
        </p:nvCxnSpPr>
        <p:spPr>
          <a:xfrm>
            <a:off x="1444101" y="3429000"/>
            <a:ext cx="93037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36CADA-093C-4302-B9AA-A30DBCF665B8}"/>
              </a:ext>
            </a:extLst>
          </p:cNvPr>
          <p:cNvCxnSpPr/>
          <p:nvPr/>
        </p:nvCxnSpPr>
        <p:spPr>
          <a:xfrm flipV="1">
            <a:off x="2485747" y="2831977"/>
            <a:ext cx="621437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731FC0-3578-4A2E-A232-DFFB3270D722}"/>
              </a:ext>
            </a:extLst>
          </p:cNvPr>
          <p:cNvCxnSpPr>
            <a:cxnSpLocks/>
          </p:cNvCxnSpPr>
          <p:nvPr/>
        </p:nvCxnSpPr>
        <p:spPr>
          <a:xfrm>
            <a:off x="3657603" y="3429000"/>
            <a:ext cx="633273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981978-FE6A-4B87-BAF4-ED9736893AED}"/>
              </a:ext>
            </a:extLst>
          </p:cNvPr>
          <p:cNvCxnSpPr/>
          <p:nvPr/>
        </p:nvCxnSpPr>
        <p:spPr>
          <a:xfrm flipV="1">
            <a:off x="4838329" y="2831977"/>
            <a:ext cx="621437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9F8933-17BE-487F-B2E8-6E0C6C64C9D4}"/>
              </a:ext>
            </a:extLst>
          </p:cNvPr>
          <p:cNvCxnSpPr>
            <a:cxnSpLocks/>
          </p:cNvCxnSpPr>
          <p:nvPr/>
        </p:nvCxnSpPr>
        <p:spPr>
          <a:xfrm>
            <a:off x="6007219" y="3428999"/>
            <a:ext cx="633273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B4DD648-A323-43E6-80B7-66BD943BD619}"/>
              </a:ext>
            </a:extLst>
          </p:cNvPr>
          <p:cNvCxnSpPr/>
          <p:nvPr/>
        </p:nvCxnSpPr>
        <p:spPr>
          <a:xfrm flipV="1">
            <a:off x="7187945" y="2831976"/>
            <a:ext cx="621437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1C8CF4-6DE6-46EF-9224-629645A2098E}"/>
              </a:ext>
            </a:extLst>
          </p:cNvPr>
          <p:cNvCxnSpPr>
            <a:cxnSpLocks/>
          </p:cNvCxnSpPr>
          <p:nvPr/>
        </p:nvCxnSpPr>
        <p:spPr>
          <a:xfrm>
            <a:off x="8356835" y="3428998"/>
            <a:ext cx="633273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208DCA-06A5-4E6E-9FCA-5187B4AEC2D4}"/>
              </a:ext>
            </a:extLst>
          </p:cNvPr>
          <p:cNvSpPr txBox="1"/>
          <p:nvPr/>
        </p:nvSpPr>
        <p:spPr>
          <a:xfrm>
            <a:off x="2251977" y="246264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x ray foundation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9DA20-6318-4F28-8C16-A3E55D733734}"/>
              </a:ext>
            </a:extLst>
          </p:cNvPr>
          <p:cNvSpPr txBox="1"/>
          <p:nvPr/>
        </p:nvSpPr>
        <p:spPr>
          <a:xfrm>
            <a:off x="3568017" y="4026021"/>
            <a:ext cx="14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scatter image</a:t>
            </a:r>
          </a:p>
          <a:p>
            <a:pPr algn="ctr"/>
            <a:r>
              <a:rPr lang="en-CA" dirty="0"/>
              <a:t>construction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3F747E-70E5-4563-B66E-411235BFA25A}"/>
              </a:ext>
            </a:extLst>
          </p:cNvPr>
          <p:cNvSpPr txBox="1"/>
          <p:nvPr/>
        </p:nvSpPr>
        <p:spPr>
          <a:xfrm>
            <a:off x="4546099" y="2462644"/>
            <a:ext cx="183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Fourier transform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880851-9B1B-4655-B92C-6502E8306E28}"/>
              </a:ext>
            </a:extLst>
          </p:cNvPr>
          <p:cNvSpPr txBox="1"/>
          <p:nvPr/>
        </p:nvSpPr>
        <p:spPr>
          <a:xfrm>
            <a:off x="5722035" y="4026020"/>
            <a:ext cx="183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Fourier transform</a:t>
            </a:r>
          </a:p>
          <a:p>
            <a:pPr algn="ctr"/>
            <a:r>
              <a:rPr lang="en-CA" dirty="0"/>
              <a:t>application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2F95F4-724F-440D-8783-A6AE36C1DE65}"/>
              </a:ext>
            </a:extLst>
          </p:cNvPr>
          <p:cNvSpPr txBox="1"/>
          <p:nvPr/>
        </p:nvSpPr>
        <p:spPr>
          <a:xfrm>
            <a:off x="7163147" y="2462643"/>
            <a:ext cx="129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convolution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A2AFE7-2F8C-4301-9FAA-4996D9C9B908}"/>
              </a:ext>
            </a:extLst>
          </p:cNvPr>
          <p:cNvSpPr txBox="1"/>
          <p:nvPr/>
        </p:nvSpPr>
        <p:spPr>
          <a:xfrm>
            <a:off x="8343872" y="4026020"/>
            <a:ext cx="1292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convolution</a:t>
            </a:r>
          </a:p>
          <a:p>
            <a:pPr algn="ctr"/>
            <a:r>
              <a:rPr lang="en-CA" dirty="0"/>
              <a:t>application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A25E612-411A-4987-BAE4-06D1B8E760AE}"/>
              </a:ext>
            </a:extLst>
          </p:cNvPr>
          <p:cNvCxnSpPr/>
          <p:nvPr/>
        </p:nvCxnSpPr>
        <p:spPr>
          <a:xfrm flipV="1">
            <a:off x="9543065" y="2831975"/>
            <a:ext cx="621437" cy="5970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C70A58DB-DE67-4C81-AAE0-52EEE0A436E7}"/>
              </a:ext>
            </a:extLst>
          </p:cNvPr>
          <p:cNvSpPr txBox="1"/>
          <p:nvPr/>
        </p:nvSpPr>
        <p:spPr>
          <a:xfrm>
            <a:off x="9528110" y="2462643"/>
            <a:ext cx="127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conclusions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F1CFF7D-2CA8-4A22-B6BA-1092C702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00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How are these images made?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D01C5D-AFBD-4273-9811-2C5583FEC1F9}"/>
              </a:ext>
            </a:extLst>
          </p:cNvPr>
          <p:cNvSpPr txBox="1">
            <a:spLocks/>
          </p:cNvSpPr>
          <p:nvPr/>
        </p:nvSpPr>
        <p:spPr>
          <a:xfrm>
            <a:off x="838200" y="961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u="sng" dirty="0"/>
              <a:t>TYPES OF RADIATION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8EAADA-BEB8-46D7-9B44-E7842EAFAE16}"/>
              </a:ext>
            </a:extLst>
          </p:cNvPr>
          <p:cNvCxnSpPr/>
          <p:nvPr/>
        </p:nvCxnSpPr>
        <p:spPr>
          <a:xfrm>
            <a:off x="2385134" y="3204839"/>
            <a:ext cx="7421732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D8607E7-D3A0-461A-B1FF-85D2266DE1E0}"/>
              </a:ext>
            </a:extLst>
          </p:cNvPr>
          <p:cNvSpPr txBox="1"/>
          <p:nvPr/>
        </p:nvSpPr>
        <p:spPr>
          <a:xfrm>
            <a:off x="9934113" y="3020173"/>
            <a:ext cx="158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high frequency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DE45D50-C530-4471-BAF7-75DD57F853F3}"/>
              </a:ext>
            </a:extLst>
          </p:cNvPr>
          <p:cNvSpPr txBox="1"/>
          <p:nvPr/>
        </p:nvSpPr>
        <p:spPr>
          <a:xfrm>
            <a:off x="735419" y="3020173"/>
            <a:ext cx="152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low frequency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5EC6CE-CACF-4372-BB5E-37E49BEF853A}"/>
              </a:ext>
            </a:extLst>
          </p:cNvPr>
          <p:cNvSpPr txBox="1"/>
          <p:nvPr/>
        </p:nvSpPr>
        <p:spPr>
          <a:xfrm>
            <a:off x="4544742" y="2468906"/>
            <a:ext cx="310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The Electromagnetic Spectrum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7E88F3-F7F9-469F-B079-9782AD1248EB}"/>
              </a:ext>
            </a:extLst>
          </p:cNvPr>
          <p:cNvCxnSpPr/>
          <p:nvPr/>
        </p:nvCxnSpPr>
        <p:spPr>
          <a:xfrm>
            <a:off x="7946678" y="3204839"/>
            <a:ext cx="0" cy="3906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84185D1-AECD-42D3-9604-74B705D7350A}"/>
              </a:ext>
            </a:extLst>
          </p:cNvPr>
          <p:cNvSpPr txBox="1"/>
          <p:nvPr/>
        </p:nvSpPr>
        <p:spPr>
          <a:xfrm>
            <a:off x="7582379" y="3526857"/>
            <a:ext cx="72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00B0F0"/>
                </a:solidFill>
              </a:rPr>
              <a:t>x rays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131442A-8215-45CD-A580-42127416E084}"/>
              </a:ext>
            </a:extLst>
          </p:cNvPr>
          <p:cNvCxnSpPr/>
          <p:nvPr/>
        </p:nvCxnSpPr>
        <p:spPr>
          <a:xfrm>
            <a:off x="9281242" y="3204839"/>
            <a:ext cx="0" cy="3906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EEE4FF1C-ADAB-4EA3-A7A1-084641516BCC}"/>
              </a:ext>
            </a:extLst>
          </p:cNvPr>
          <p:cNvSpPr txBox="1"/>
          <p:nvPr/>
        </p:nvSpPr>
        <p:spPr>
          <a:xfrm>
            <a:off x="8628371" y="3526857"/>
            <a:ext cx="13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gamma rays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301A158-5D47-4C43-BD9C-2E98EA30E049}"/>
              </a:ext>
            </a:extLst>
          </p:cNvPr>
          <p:cNvCxnSpPr/>
          <p:nvPr/>
        </p:nvCxnSpPr>
        <p:spPr>
          <a:xfrm>
            <a:off x="6729926" y="3204839"/>
            <a:ext cx="0" cy="3906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43E5B14-CCEE-4721-BD28-4F91851BD149}"/>
              </a:ext>
            </a:extLst>
          </p:cNvPr>
          <p:cNvSpPr txBox="1"/>
          <p:nvPr/>
        </p:nvSpPr>
        <p:spPr>
          <a:xfrm>
            <a:off x="6159193" y="3519535"/>
            <a:ext cx="114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ultraviolet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CC93D3F-101B-48CA-B46F-1A457805CBFA}"/>
              </a:ext>
            </a:extLst>
          </p:cNvPr>
          <p:cNvCxnSpPr/>
          <p:nvPr/>
        </p:nvCxnSpPr>
        <p:spPr>
          <a:xfrm>
            <a:off x="5401342" y="3204839"/>
            <a:ext cx="0" cy="3906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47C60EA7-E683-479F-8B8B-72EEF9E475D4}"/>
              </a:ext>
            </a:extLst>
          </p:cNvPr>
          <p:cNvSpPr txBox="1"/>
          <p:nvPr/>
        </p:nvSpPr>
        <p:spPr>
          <a:xfrm>
            <a:off x="4779216" y="3528413"/>
            <a:ext cx="12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v</a:t>
            </a:r>
            <a:r>
              <a:rPr lang="en-CA" dirty="0">
                <a:solidFill>
                  <a:srgbClr val="FF0000"/>
                </a:solidFill>
              </a:rPr>
              <a:t>i</a:t>
            </a:r>
            <a:r>
              <a:rPr lang="en-CA" dirty="0">
                <a:solidFill>
                  <a:srgbClr val="FFC000"/>
                </a:solidFill>
              </a:rPr>
              <a:t>s</a:t>
            </a:r>
            <a:r>
              <a:rPr lang="en-CA" dirty="0">
                <a:solidFill>
                  <a:srgbClr val="FFFF00"/>
                </a:solidFill>
              </a:rPr>
              <a:t>i</a:t>
            </a:r>
            <a:r>
              <a:rPr lang="en-CA" dirty="0">
                <a:solidFill>
                  <a:srgbClr val="92D050"/>
                </a:solidFill>
              </a:rPr>
              <a:t>b</a:t>
            </a:r>
            <a:r>
              <a:rPr lang="en-CA" dirty="0">
                <a:solidFill>
                  <a:srgbClr val="00B050"/>
                </a:solidFill>
              </a:rPr>
              <a:t>l</a:t>
            </a:r>
            <a:r>
              <a:rPr lang="en-CA" dirty="0">
                <a:solidFill>
                  <a:srgbClr val="00B0F0"/>
                </a:solidFill>
              </a:rPr>
              <a:t>e</a:t>
            </a:r>
            <a:r>
              <a:rPr lang="en-CA" dirty="0"/>
              <a:t> </a:t>
            </a:r>
            <a:r>
              <a:rPr lang="en-CA" dirty="0">
                <a:solidFill>
                  <a:srgbClr val="0070C0"/>
                </a:solidFill>
              </a:rPr>
              <a:t>l</a:t>
            </a:r>
            <a:r>
              <a:rPr lang="en-CA" dirty="0">
                <a:solidFill>
                  <a:srgbClr val="002060"/>
                </a:solidFill>
              </a:rPr>
              <a:t>i</a:t>
            </a:r>
            <a:r>
              <a:rPr lang="en-CA" dirty="0">
                <a:solidFill>
                  <a:srgbClr val="7030A0"/>
                </a:solidFill>
              </a:rPr>
              <a:t>g</a:t>
            </a:r>
            <a:r>
              <a:rPr lang="en-CA" dirty="0">
                <a:solidFill>
                  <a:srgbClr val="C00000"/>
                </a:solidFill>
              </a:rPr>
              <a:t>h</a:t>
            </a:r>
            <a:r>
              <a:rPr lang="en-CA" dirty="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1F59353-19D7-4D24-8785-9448D2D0B867}"/>
              </a:ext>
            </a:extLst>
          </p:cNvPr>
          <p:cNvCxnSpPr/>
          <p:nvPr/>
        </p:nvCxnSpPr>
        <p:spPr>
          <a:xfrm>
            <a:off x="4064637" y="3204839"/>
            <a:ext cx="0" cy="3906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3DC390A-50AD-48BA-B56A-0A8C8635F010}"/>
              </a:ext>
            </a:extLst>
          </p:cNvPr>
          <p:cNvSpPr txBox="1"/>
          <p:nvPr/>
        </p:nvSpPr>
        <p:spPr>
          <a:xfrm>
            <a:off x="3615770" y="3530835"/>
            <a:ext cx="9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infrared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283AAFE-AEB8-40AF-B6BE-6FEF1669E873}"/>
              </a:ext>
            </a:extLst>
          </p:cNvPr>
          <p:cNvCxnSpPr/>
          <p:nvPr/>
        </p:nvCxnSpPr>
        <p:spPr>
          <a:xfrm>
            <a:off x="2937840" y="3204839"/>
            <a:ext cx="0" cy="39061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AB2D3AA-C65D-4296-AC53-0071867616CF}"/>
              </a:ext>
            </a:extLst>
          </p:cNvPr>
          <p:cNvSpPr txBox="1"/>
          <p:nvPr/>
        </p:nvSpPr>
        <p:spPr>
          <a:xfrm>
            <a:off x="2288480" y="3529279"/>
            <a:ext cx="129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microwaves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7BC2A7-99D8-4476-9FC1-F0D93494125D}"/>
              </a:ext>
            </a:extLst>
          </p:cNvPr>
          <p:cNvSpPr txBox="1"/>
          <p:nvPr/>
        </p:nvSpPr>
        <p:spPr>
          <a:xfrm>
            <a:off x="3723523" y="4705165"/>
            <a:ext cx="4744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00B0F0"/>
                </a:solidFill>
              </a:rPr>
              <a:t>X rays</a:t>
            </a:r>
            <a:r>
              <a:rPr lang="en-CA" dirty="0"/>
              <a:t> – have many applications in the real world</a:t>
            </a:r>
          </a:p>
          <a:p>
            <a:pPr marL="1200150" lvl="2" indent="-285750">
              <a:buFontTx/>
              <a:buChar char="-"/>
            </a:pPr>
            <a:r>
              <a:rPr lang="en-CA" dirty="0"/>
              <a:t>Medical diagnosis</a:t>
            </a:r>
          </a:p>
          <a:p>
            <a:pPr marL="1200150" lvl="2" indent="-285750">
              <a:buFontTx/>
              <a:buChar char="-"/>
            </a:pPr>
            <a:r>
              <a:rPr lang="en-CA" dirty="0"/>
              <a:t>Airport security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B1A8D8-17FC-4227-8186-9DF5F2EE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503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How are these images made?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D01C5D-AFBD-4273-9811-2C5583FEC1F9}"/>
              </a:ext>
            </a:extLst>
          </p:cNvPr>
          <p:cNvSpPr txBox="1">
            <a:spLocks/>
          </p:cNvSpPr>
          <p:nvPr/>
        </p:nvSpPr>
        <p:spPr>
          <a:xfrm>
            <a:off x="838200" y="961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u="sng" dirty="0"/>
              <a:t>TYPES OF X-RAY PHOTON INTERACTIONS</a:t>
            </a:r>
          </a:p>
        </p:txBody>
      </p: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D8095DB9-7263-43E5-B79C-1A0D1DB4A6C3}"/>
              </a:ext>
            </a:extLst>
          </p:cNvPr>
          <p:cNvSpPr/>
          <p:nvPr/>
        </p:nvSpPr>
        <p:spPr>
          <a:xfrm rot="16200000">
            <a:off x="8018308" y="3489124"/>
            <a:ext cx="481220" cy="376413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D119DF-207B-4184-AD6A-D9F294A5F42D}"/>
              </a:ext>
            </a:extLst>
          </p:cNvPr>
          <p:cNvSpPr txBox="1"/>
          <p:nvPr/>
        </p:nvSpPr>
        <p:spPr>
          <a:xfrm>
            <a:off x="6349837" y="5603155"/>
            <a:ext cx="3818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Both are examples of scattered</a:t>
            </a:r>
          </a:p>
          <a:p>
            <a:pPr algn="ctr"/>
            <a:r>
              <a:rPr lang="en-CA" dirty="0"/>
              <a:t>x rays, but we are only concerned with</a:t>
            </a:r>
          </a:p>
          <a:p>
            <a:pPr algn="ctr"/>
            <a:r>
              <a:rPr lang="en-CA" dirty="0"/>
              <a:t>coherent scatter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0287B3-BF5F-47AC-9EE6-AD94E331DBC0}"/>
              </a:ext>
            </a:extLst>
          </p:cNvPr>
          <p:cNvGrpSpPr/>
          <p:nvPr/>
        </p:nvGrpSpPr>
        <p:grpSpPr>
          <a:xfrm>
            <a:off x="838200" y="2286971"/>
            <a:ext cx="3363017" cy="2731949"/>
            <a:chOff x="838200" y="2286971"/>
            <a:chExt cx="3363017" cy="27319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B4BB98-3537-4E57-840F-B2C2D9D102A2}"/>
                </a:ext>
              </a:extLst>
            </p:cNvPr>
            <p:cNvSpPr txBox="1"/>
            <p:nvPr/>
          </p:nvSpPr>
          <p:spPr>
            <a:xfrm>
              <a:off x="838200" y="2286971"/>
              <a:ext cx="249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Photoelectric interaction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CABDE8C-2D5D-4A6A-B7A2-66C2A6D0FC56}"/>
                </a:ext>
              </a:extLst>
            </p:cNvPr>
            <p:cNvSpPr/>
            <p:nvPr/>
          </p:nvSpPr>
          <p:spPr>
            <a:xfrm>
              <a:off x="1697313" y="3429000"/>
              <a:ext cx="772698" cy="77269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7BB812E-BB75-4ECB-A628-36024007BA6A}"/>
                </a:ext>
              </a:extLst>
            </p:cNvPr>
            <p:cNvSpPr/>
            <p:nvPr/>
          </p:nvSpPr>
          <p:spPr>
            <a:xfrm>
              <a:off x="1539264" y="3270951"/>
              <a:ext cx="1088796" cy="108879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D33FAC-3744-4862-BD3B-ECD2612EE8D0}"/>
                </a:ext>
              </a:extLst>
            </p:cNvPr>
            <p:cNvSpPr/>
            <p:nvPr/>
          </p:nvSpPr>
          <p:spPr>
            <a:xfrm>
              <a:off x="1353103" y="3084790"/>
              <a:ext cx="1461118" cy="146111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069C0D7-374C-4954-9EF6-CEDD9D0FC5BB}"/>
                </a:ext>
              </a:extLst>
            </p:cNvPr>
            <p:cNvSpPr/>
            <p:nvPr/>
          </p:nvSpPr>
          <p:spPr>
            <a:xfrm>
              <a:off x="1151567" y="2883254"/>
              <a:ext cx="1864190" cy="186419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5B0DE4-324B-42A7-884D-6EFD6415EA53}"/>
                </a:ext>
              </a:extLst>
            </p:cNvPr>
            <p:cNvSpPr/>
            <p:nvPr/>
          </p:nvSpPr>
          <p:spPr>
            <a:xfrm>
              <a:off x="2045696" y="3227464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D79FF0A-85B3-409C-BAE5-09E58AFCA280}"/>
                </a:ext>
              </a:extLst>
            </p:cNvPr>
            <p:cNvSpPr/>
            <p:nvPr/>
          </p:nvSpPr>
          <p:spPr>
            <a:xfrm>
              <a:off x="2045695" y="4321781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F9F3DB-053D-45EF-AF4A-D8066E37BEC3}"/>
                </a:ext>
              </a:extLst>
            </p:cNvPr>
            <p:cNvSpPr/>
            <p:nvPr/>
          </p:nvSpPr>
          <p:spPr>
            <a:xfrm>
              <a:off x="1714931" y="310985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748AC6-0E63-4B48-8897-1ACC9D6D4623}"/>
                </a:ext>
              </a:extLst>
            </p:cNvPr>
            <p:cNvSpPr/>
            <p:nvPr/>
          </p:nvSpPr>
          <p:spPr>
            <a:xfrm>
              <a:off x="2607244" y="4245850"/>
              <a:ext cx="75931" cy="759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823C1F1-CB48-4B1B-AB2C-29D2EBC674F3}"/>
                </a:ext>
              </a:extLst>
            </p:cNvPr>
            <p:cNvSpPr/>
            <p:nvPr/>
          </p:nvSpPr>
          <p:spPr>
            <a:xfrm>
              <a:off x="2645209" y="3353069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AAC8A6-F895-4952-9E40-4D21FAC9197D}"/>
                </a:ext>
              </a:extLst>
            </p:cNvPr>
            <p:cNvSpPr/>
            <p:nvPr/>
          </p:nvSpPr>
          <p:spPr>
            <a:xfrm>
              <a:off x="1446183" y="420169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B68E63-3AAC-4B04-BC31-DF3F5EF94C61}"/>
                </a:ext>
              </a:extLst>
            </p:cNvPr>
            <p:cNvSpPr/>
            <p:nvPr/>
          </p:nvSpPr>
          <p:spPr>
            <a:xfrm>
              <a:off x="2289022" y="2877813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8C63829-192B-4A67-9D22-A21B4466E8A5}"/>
                </a:ext>
              </a:extLst>
            </p:cNvPr>
            <p:cNvSpPr/>
            <p:nvPr/>
          </p:nvSpPr>
          <p:spPr>
            <a:xfrm>
              <a:off x="1752896" y="4665991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6D4A608-7FA5-4880-9182-8888A38E7595}"/>
                </a:ext>
              </a:extLst>
            </p:cNvPr>
            <p:cNvSpPr/>
            <p:nvPr/>
          </p:nvSpPr>
          <p:spPr>
            <a:xfrm>
              <a:off x="1214421" y="335306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92CA0F-E4D2-40ED-971E-B24463FEF64B}"/>
                </a:ext>
              </a:extLst>
            </p:cNvPr>
            <p:cNvSpPr/>
            <p:nvPr/>
          </p:nvSpPr>
          <p:spPr>
            <a:xfrm>
              <a:off x="2907301" y="412576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6DF7B55-906C-48CD-B025-17BFE1F47418}"/>
                </a:ext>
              </a:extLst>
            </p:cNvPr>
            <p:cNvSpPr/>
            <p:nvPr/>
          </p:nvSpPr>
          <p:spPr>
            <a:xfrm>
              <a:off x="2529270" y="4590060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0A3B8C2-656E-4379-B2E4-5D21FCD67EF9}"/>
                </a:ext>
              </a:extLst>
            </p:cNvPr>
            <p:cNvSpPr/>
            <p:nvPr/>
          </p:nvSpPr>
          <p:spPr>
            <a:xfrm>
              <a:off x="1208381" y="420169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181FDB-46A0-43AE-8D99-D7811C425EB7}"/>
                </a:ext>
              </a:extLst>
            </p:cNvPr>
            <p:cNvSpPr/>
            <p:nvPr/>
          </p:nvSpPr>
          <p:spPr>
            <a:xfrm>
              <a:off x="1714930" y="2898833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ABA530-C15E-40C8-8A73-032EAA297A7D}"/>
                </a:ext>
              </a:extLst>
            </p:cNvPr>
            <p:cNvSpPr/>
            <p:nvPr/>
          </p:nvSpPr>
          <p:spPr>
            <a:xfrm>
              <a:off x="2876972" y="335306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950A3B-F3BA-4268-841F-653AE45788F1}"/>
                </a:ext>
              </a:extLst>
            </p:cNvPr>
            <p:cNvSpPr txBox="1"/>
            <p:nvPr/>
          </p:nvSpPr>
          <p:spPr>
            <a:xfrm>
              <a:off x="1697313" y="3661460"/>
              <a:ext cx="772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Nucleus</a:t>
              </a:r>
            </a:p>
          </p:txBody>
        </p:sp>
        <p:cxnSp>
          <p:nvCxnSpPr>
            <p:cNvPr id="43" name="Connector: Curved 42">
              <a:extLst>
                <a:ext uri="{FF2B5EF4-FFF2-40B4-BE49-F238E27FC236}">
                  <a16:creationId xmlns:a16="http://schemas.microsoft.com/office/drawing/2014/main" id="{D79352C4-CE7E-44CC-BE41-F692A6AAFC1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21480" y="4521445"/>
              <a:ext cx="618009" cy="370546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CA355E6-F06E-42F3-B80B-4441B0476F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9270" y="2741465"/>
              <a:ext cx="107365" cy="1449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E2041A7-1B36-4CEC-8A4B-22517E96E69B}"/>
                </a:ext>
              </a:extLst>
            </p:cNvPr>
            <p:cNvSpPr txBox="1"/>
            <p:nvPr/>
          </p:nvSpPr>
          <p:spPr>
            <a:xfrm>
              <a:off x="3023972" y="4741921"/>
              <a:ext cx="117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Incident photon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0F7A19C-B149-4FD0-ADB4-0A3BBCBD44DC}"/>
                </a:ext>
              </a:extLst>
            </p:cNvPr>
            <p:cNvSpPr txBox="1"/>
            <p:nvPr/>
          </p:nvSpPr>
          <p:spPr>
            <a:xfrm>
              <a:off x="2580070" y="2699790"/>
              <a:ext cx="120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Ejected electron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54F14-380E-4341-91F7-F5C3C73FBE66}"/>
              </a:ext>
            </a:extLst>
          </p:cNvPr>
          <p:cNvGrpSpPr/>
          <p:nvPr/>
        </p:nvGrpSpPr>
        <p:grpSpPr>
          <a:xfrm>
            <a:off x="5021431" y="2286971"/>
            <a:ext cx="3381744" cy="2731949"/>
            <a:chOff x="5021431" y="2286971"/>
            <a:chExt cx="3381744" cy="27319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94DDAD-60A1-422A-A6C9-6ED227901043}"/>
                </a:ext>
              </a:extLst>
            </p:cNvPr>
            <p:cNvSpPr txBox="1"/>
            <p:nvPr/>
          </p:nvSpPr>
          <p:spPr>
            <a:xfrm>
              <a:off x="5021431" y="2286971"/>
              <a:ext cx="214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Compton interaction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DD4D433-C10C-42CA-A365-17345854D582}"/>
                </a:ext>
              </a:extLst>
            </p:cNvPr>
            <p:cNvSpPr/>
            <p:nvPr/>
          </p:nvSpPr>
          <p:spPr>
            <a:xfrm>
              <a:off x="5701893" y="3428999"/>
              <a:ext cx="772698" cy="77269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AE2CB23-C581-44EC-9159-73F5B53CDBB3}"/>
                </a:ext>
              </a:extLst>
            </p:cNvPr>
            <p:cNvSpPr/>
            <p:nvPr/>
          </p:nvSpPr>
          <p:spPr>
            <a:xfrm>
              <a:off x="5543844" y="3270950"/>
              <a:ext cx="1088796" cy="108879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EA8D698-6DF8-4153-B0A0-CC7101867EDF}"/>
                </a:ext>
              </a:extLst>
            </p:cNvPr>
            <p:cNvSpPr/>
            <p:nvPr/>
          </p:nvSpPr>
          <p:spPr>
            <a:xfrm>
              <a:off x="5357683" y="3084789"/>
              <a:ext cx="1461118" cy="146111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58D1643-CEDE-400B-9396-C5976A0B8E53}"/>
                </a:ext>
              </a:extLst>
            </p:cNvPr>
            <p:cNvSpPr/>
            <p:nvPr/>
          </p:nvSpPr>
          <p:spPr>
            <a:xfrm>
              <a:off x="5156147" y="2883253"/>
              <a:ext cx="1864190" cy="186419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F01C161-31B6-48B5-9358-DB817FD6E99B}"/>
                </a:ext>
              </a:extLst>
            </p:cNvPr>
            <p:cNvSpPr/>
            <p:nvPr/>
          </p:nvSpPr>
          <p:spPr>
            <a:xfrm>
              <a:off x="6050276" y="3227463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1BBCBF0-F851-4331-9C9A-88E3BD7A47A1}"/>
                </a:ext>
              </a:extLst>
            </p:cNvPr>
            <p:cNvSpPr/>
            <p:nvPr/>
          </p:nvSpPr>
          <p:spPr>
            <a:xfrm>
              <a:off x="6050275" y="4321780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66AF53C-84F4-446C-895F-746EC92FE038}"/>
                </a:ext>
              </a:extLst>
            </p:cNvPr>
            <p:cNvSpPr/>
            <p:nvPr/>
          </p:nvSpPr>
          <p:spPr>
            <a:xfrm>
              <a:off x="5719511" y="310985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B5FBA26-4A9A-46D0-B5F8-44DB8DA5AF53}"/>
                </a:ext>
              </a:extLst>
            </p:cNvPr>
            <p:cNvSpPr/>
            <p:nvPr/>
          </p:nvSpPr>
          <p:spPr>
            <a:xfrm>
              <a:off x="6611824" y="4245849"/>
              <a:ext cx="75931" cy="75931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B325A64-D78B-45FB-AD38-DDC7884035C1}"/>
                </a:ext>
              </a:extLst>
            </p:cNvPr>
            <p:cNvSpPr/>
            <p:nvPr/>
          </p:nvSpPr>
          <p:spPr>
            <a:xfrm>
              <a:off x="6649789" y="335306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4596987-475A-4E64-B663-6F4E792E9CEC}"/>
                </a:ext>
              </a:extLst>
            </p:cNvPr>
            <p:cNvSpPr/>
            <p:nvPr/>
          </p:nvSpPr>
          <p:spPr>
            <a:xfrm>
              <a:off x="5450763" y="420169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2AB5E61-9629-4343-9CEC-990935BF9014}"/>
                </a:ext>
              </a:extLst>
            </p:cNvPr>
            <p:cNvSpPr/>
            <p:nvPr/>
          </p:nvSpPr>
          <p:spPr>
            <a:xfrm>
              <a:off x="6293602" y="2877812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B0F49F3-BB9D-41D1-8359-3819A3DAFD78}"/>
                </a:ext>
              </a:extLst>
            </p:cNvPr>
            <p:cNvSpPr/>
            <p:nvPr/>
          </p:nvSpPr>
          <p:spPr>
            <a:xfrm>
              <a:off x="5757476" y="4665990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7D78F65-C7F4-4963-BDA4-01D09C430773}"/>
                </a:ext>
              </a:extLst>
            </p:cNvPr>
            <p:cNvSpPr/>
            <p:nvPr/>
          </p:nvSpPr>
          <p:spPr>
            <a:xfrm>
              <a:off x="5219001" y="335306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4CFB475-8420-4F1A-80E6-E9020534FAEA}"/>
                </a:ext>
              </a:extLst>
            </p:cNvPr>
            <p:cNvSpPr/>
            <p:nvPr/>
          </p:nvSpPr>
          <p:spPr>
            <a:xfrm>
              <a:off x="6911881" y="4125766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BAE2C9A-455C-458D-A27F-C7C35354D36B}"/>
                </a:ext>
              </a:extLst>
            </p:cNvPr>
            <p:cNvSpPr/>
            <p:nvPr/>
          </p:nvSpPr>
          <p:spPr>
            <a:xfrm>
              <a:off x="6533850" y="4590059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1EBB7CF-4E14-44AA-A563-5CE7B2A94E46}"/>
                </a:ext>
              </a:extLst>
            </p:cNvPr>
            <p:cNvSpPr/>
            <p:nvPr/>
          </p:nvSpPr>
          <p:spPr>
            <a:xfrm>
              <a:off x="5212961" y="420169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2344A90-789B-49E8-B0DC-ECCDA5F051F4}"/>
                </a:ext>
              </a:extLst>
            </p:cNvPr>
            <p:cNvSpPr/>
            <p:nvPr/>
          </p:nvSpPr>
          <p:spPr>
            <a:xfrm>
              <a:off x="5719510" y="2898832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CC7BF03-F455-4378-8142-9C76B0CFA43A}"/>
                </a:ext>
              </a:extLst>
            </p:cNvPr>
            <p:cNvSpPr/>
            <p:nvPr/>
          </p:nvSpPr>
          <p:spPr>
            <a:xfrm>
              <a:off x="6881552" y="335306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9A7974-99F0-4222-AC6F-F734F6FD60FB}"/>
                </a:ext>
              </a:extLst>
            </p:cNvPr>
            <p:cNvSpPr txBox="1"/>
            <p:nvPr/>
          </p:nvSpPr>
          <p:spPr>
            <a:xfrm>
              <a:off x="5701893" y="3661459"/>
              <a:ext cx="772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Nucleus</a:t>
              </a:r>
            </a:p>
          </p:txBody>
        </p:sp>
        <p:cxnSp>
          <p:nvCxnSpPr>
            <p:cNvPr id="69" name="Connector: Curved 68">
              <a:extLst>
                <a:ext uri="{FF2B5EF4-FFF2-40B4-BE49-F238E27FC236}">
                  <a16:creationId xmlns:a16="http://schemas.microsoft.com/office/drawing/2014/main" id="{BF7A92D4-7B6F-4FB4-9945-47C6FCBD1E3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526060" y="4521444"/>
              <a:ext cx="618009" cy="370546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E66FD7D-E2D3-4464-976C-1CF57F52A6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3850" y="2741464"/>
              <a:ext cx="107365" cy="14493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Connector: Curved 70">
              <a:extLst>
                <a:ext uri="{FF2B5EF4-FFF2-40B4-BE49-F238E27FC236}">
                  <a16:creationId xmlns:a16="http://schemas.microsoft.com/office/drawing/2014/main" id="{6B3169F6-455E-4C9A-9FDA-57F876EFCF0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628731" y="3591578"/>
              <a:ext cx="645694" cy="540589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17714D0-F92A-46B2-926F-04CC8DB866C5}"/>
                </a:ext>
              </a:extLst>
            </p:cNvPr>
            <p:cNvSpPr txBox="1"/>
            <p:nvPr/>
          </p:nvSpPr>
          <p:spPr>
            <a:xfrm>
              <a:off x="7033043" y="4741921"/>
              <a:ext cx="117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Incident photon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02F6DBB-2706-4F56-972E-53E2E83AA910}"/>
                </a:ext>
              </a:extLst>
            </p:cNvPr>
            <p:cNvSpPr txBox="1"/>
            <p:nvPr/>
          </p:nvSpPr>
          <p:spPr>
            <a:xfrm>
              <a:off x="6687754" y="2729771"/>
              <a:ext cx="12000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Ejected electron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05C4173-66E7-4805-A96E-2DF0EECDE827}"/>
                </a:ext>
              </a:extLst>
            </p:cNvPr>
            <p:cNvSpPr txBox="1"/>
            <p:nvPr/>
          </p:nvSpPr>
          <p:spPr>
            <a:xfrm>
              <a:off x="7138533" y="3735846"/>
              <a:ext cx="1264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Scattered photon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9FE8EC-B21C-4EA8-80FB-A1C8444CE4CC}"/>
              </a:ext>
            </a:extLst>
          </p:cNvPr>
          <p:cNvGrpSpPr/>
          <p:nvPr/>
        </p:nvGrpSpPr>
        <p:grpSpPr>
          <a:xfrm>
            <a:off x="9204663" y="2286971"/>
            <a:ext cx="2787659" cy="2998296"/>
            <a:chOff x="9204663" y="2286971"/>
            <a:chExt cx="2787659" cy="29982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F5F898-154F-4E41-8D27-0B7BD252B96E}"/>
                </a:ext>
              </a:extLst>
            </p:cNvPr>
            <p:cNvSpPr txBox="1"/>
            <p:nvPr/>
          </p:nvSpPr>
          <p:spPr>
            <a:xfrm>
              <a:off x="9204663" y="2286971"/>
              <a:ext cx="2149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Coherent interaction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5DF299A-C348-451D-953F-A095C4BEA945}"/>
                </a:ext>
              </a:extLst>
            </p:cNvPr>
            <p:cNvSpPr/>
            <p:nvPr/>
          </p:nvSpPr>
          <p:spPr>
            <a:xfrm>
              <a:off x="9915287" y="3428999"/>
              <a:ext cx="772698" cy="77269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0DFF3FF-9E34-4C27-81BA-0740217DB7F6}"/>
                </a:ext>
              </a:extLst>
            </p:cNvPr>
            <p:cNvSpPr/>
            <p:nvPr/>
          </p:nvSpPr>
          <p:spPr>
            <a:xfrm>
              <a:off x="9757238" y="3270950"/>
              <a:ext cx="1088796" cy="108879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6920E94-B316-4CD9-A771-24EA35733FFD}"/>
                </a:ext>
              </a:extLst>
            </p:cNvPr>
            <p:cNvSpPr/>
            <p:nvPr/>
          </p:nvSpPr>
          <p:spPr>
            <a:xfrm>
              <a:off x="9571077" y="3084789"/>
              <a:ext cx="1461118" cy="146111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436F558-7898-4F23-B372-7AE4DEBFF5CA}"/>
                </a:ext>
              </a:extLst>
            </p:cNvPr>
            <p:cNvSpPr/>
            <p:nvPr/>
          </p:nvSpPr>
          <p:spPr>
            <a:xfrm>
              <a:off x="9369541" y="2883253"/>
              <a:ext cx="1864190" cy="186419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179C27E-EF82-4098-9D21-11561B1B1E34}"/>
                </a:ext>
              </a:extLst>
            </p:cNvPr>
            <p:cNvSpPr/>
            <p:nvPr/>
          </p:nvSpPr>
          <p:spPr>
            <a:xfrm>
              <a:off x="10263670" y="3227463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F08D826-2088-43F2-82AB-7317A33B47CD}"/>
                </a:ext>
              </a:extLst>
            </p:cNvPr>
            <p:cNvSpPr/>
            <p:nvPr/>
          </p:nvSpPr>
          <p:spPr>
            <a:xfrm>
              <a:off x="10263669" y="4321780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C012EAC-DFC9-41CF-96E0-87E5A5A066E8}"/>
                </a:ext>
              </a:extLst>
            </p:cNvPr>
            <p:cNvSpPr/>
            <p:nvPr/>
          </p:nvSpPr>
          <p:spPr>
            <a:xfrm>
              <a:off x="9932905" y="310985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7301846-FC3E-472C-8EF1-9798BA449720}"/>
                </a:ext>
              </a:extLst>
            </p:cNvPr>
            <p:cNvSpPr/>
            <p:nvPr/>
          </p:nvSpPr>
          <p:spPr>
            <a:xfrm>
              <a:off x="10825218" y="4245849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1484836-8F2B-48B9-8850-9875EEAE7C3A}"/>
                </a:ext>
              </a:extLst>
            </p:cNvPr>
            <p:cNvSpPr/>
            <p:nvPr/>
          </p:nvSpPr>
          <p:spPr>
            <a:xfrm>
              <a:off x="10863183" y="3353068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0DEFAF8-EF19-4D87-A08B-ED8E00795EAF}"/>
                </a:ext>
              </a:extLst>
            </p:cNvPr>
            <p:cNvSpPr/>
            <p:nvPr/>
          </p:nvSpPr>
          <p:spPr>
            <a:xfrm>
              <a:off x="9664157" y="420169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33B3499-0BC3-4B36-BD79-1687A1327879}"/>
                </a:ext>
              </a:extLst>
            </p:cNvPr>
            <p:cNvSpPr/>
            <p:nvPr/>
          </p:nvSpPr>
          <p:spPr>
            <a:xfrm>
              <a:off x="10506996" y="2877812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413F3F2-8A98-409C-B724-F0A87CB6287C}"/>
                </a:ext>
              </a:extLst>
            </p:cNvPr>
            <p:cNvSpPr/>
            <p:nvPr/>
          </p:nvSpPr>
          <p:spPr>
            <a:xfrm>
              <a:off x="9970870" y="4665990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DA08944-6652-43CE-AD75-A4880D15E669}"/>
                </a:ext>
              </a:extLst>
            </p:cNvPr>
            <p:cNvSpPr/>
            <p:nvPr/>
          </p:nvSpPr>
          <p:spPr>
            <a:xfrm>
              <a:off x="9432395" y="335306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9FB8DAA-8162-45EA-B947-C55BC8A42BAB}"/>
                </a:ext>
              </a:extLst>
            </p:cNvPr>
            <p:cNvSpPr/>
            <p:nvPr/>
          </p:nvSpPr>
          <p:spPr>
            <a:xfrm>
              <a:off x="11125275" y="4125766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06E24AC-9DD8-4D90-9DC6-36DF94A75939}"/>
                </a:ext>
              </a:extLst>
            </p:cNvPr>
            <p:cNvSpPr/>
            <p:nvPr/>
          </p:nvSpPr>
          <p:spPr>
            <a:xfrm>
              <a:off x="10747244" y="4590059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C1F6A0C-4C85-48DC-99D1-7FC62443100A}"/>
                </a:ext>
              </a:extLst>
            </p:cNvPr>
            <p:cNvSpPr/>
            <p:nvPr/>
          </p:nvSpPr>
          <p:spPr>
            <a:xfrm>
              <a:off x="9426355" y="420169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AB67C43-7CFF-4DBF-8249-2B7B89AA329F}"/>
                </a:ext>
              </a:extLst>
            </p:cNvPr>
            <p:cNvSpPr/>
            <p:nvPr/>
          </p:nvSpPr>
          <p:spPr>
            <a:xfrm>
              <a:off x="9932904" y="2898832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2F41459F-984C-4F14-81CE-370EF9B8152E}"/>
                </a:ext>
              </a:extLst>
            </p:cNvPr>
            <p:cNvSpPr/>
            <p:nvPr/>
          </p:nvSpPr>
          <p:spPr>
            <a:xfrm>
              <a:off x="11094946" y="3353067"/>
              <a:ext cx="75931" cy="75931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37A60F4-FDB9-43FC-A866-064679803AD1}"/>
                </a:ext>
              </a:extLst>
            </p:cNvPr>
            <p:cNvSpPr txBox="1"/>
            <p:nvPr/>
          </p:nvSpPr>
          <p:spPr>
            <a:xfrm>
              <a:off x="9915287" y="3661459"/>
              <a:ext cx="7722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Nucleus</a:t>
              </a:r>
            </a:p>
          </p:txBody>
        </p:sp>
        <p:cxnSp>
          <p:nvCxnSpPr>
            <p:cNvPr id="93" name="Connector: Curved 92">
              <a:extLst>
                <a:ext uri="{FF2B5EF4-FFF2-40B4-BE49-F238E27FC236}">
                  <a16:creationId xmlns:a16="http://schemas.microsoft.com/office/drawing/2014/main" id="{51CC7F52-93D8-452E-90B6-35BF40B3EAD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776398" y="3666845"/>
              <a:ext cx="2259998" cy="437756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9A5817C-9554-4775-97A6-151BBD663B27}"/>
                </a:ext>
              </a:extLst>
            </p:cNvPr>
            <p:cNvSpPr txBox="1"/>
            <p:nvPr/>
          </p:nvSpPr>
          <p:spPr>
            <a:xfrm>
              <a:off x="10582927" y="5008268"/>
              <a:ext cx="117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Incident photon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35B6E31-E65B-4890-A9D4-0C41B65E2ECC}"/>
                </a:ext>
              </a:extLst>
            </p:cNvPr>
            <p:cNvSpPr txBox="1"/>
            <p:nvPr/>
          </p:nvSpPr>
          <p:spPr>
            <a:xfrm>
              <a:off x="10727680" y="2609776"/>
              <a:ext cx="1264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Scattered photon</a:t>
              </a:r>
            </a:p>
          </p:txBody>
        </p: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0CB68E0-B3A8-4C27-8715-845B33A6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59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How are these images made?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D01C5D-AFBD-4273-9811-2C5583FEC1F9}"/>
              </a:ext>
            </a:extLst>
          </p:cNvPr>
          <p:cNvSpPr txBox="1">
            <a:spLocks/>
          </p:cNvSpPr>
          <p:nvPr/>
        </p:nvSpPr>
        <p:spPr>
          <a:xfrm>
            <a:off x="838200" y="961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u="sng" dirty="0"/>
              <a:t>CONSTRUCTING THE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CDB92-AA77-46F3-8C10-1E17AA79F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03" y="2367664"/>
            <a:ext cx="5776404" cy="1304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0171CF-E9E6-4D64-A79E-B5B99B5C6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333" y="2925453"/>
            <a:ext cx="3948424" cy="3129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5260E4-527A-4FE4-93FB-B600D122817E}"/>
              </a:ext>
            </a:extLst>
          </p:cNvPr>
          <p:cNvSpPr txBox="1"/>
          <p:nvPr/>
        </p:nvSpPr>
        <p:spPr>
          <a:xfrm>
            <a:off x="2592552" y="2004876"/>
            <a:ext cx="1770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Scatter Pattern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77986-C6E4-40EA-8DBD-F33CA30889E4}"/>
              </a:ext>
            </a:extLst>
          </p:cNvPr>
          <p:cNvSpPr txBox="1"/>
          <p:nvPr/>
        </p:nvSpPr>
        <p:spPr>
          <a:xfrm>
            <a:off x="8436652" y="2610258"/>
            <a:ext cx="1601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Radial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7ECA6-FB90-448D-89BC-3A5E1642FCC4}"/>
              </a:ext>
            </a:extLst>
          </p:cNvPr>
          <p:cNvSpPr txBox="1"/>
          <p:nvPr/>
        </p:nvSpPr>
        <p:spPr>
          <a:xfrm>
            <a:off x="2692682" y="3753245"/>
            <a:ext cx="1638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Scatter Image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3FFA87-88BF-4DF2-AF39-BC507630E613}"/>
              </a:ext>
            </a:extLst>
          </p:cNvPr>
          <p:cNvSpPr/>
          <p:nvPr/>
        </p:nvSpPr>
        <p:spPr>
          <a:xfrm rot="895852">
            <a:off x="6680873" y="2790334"/>
            <a:ext cx="443883" cy="2702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646B559-F083-425E-8A50-4227E359A8DA}"/>
              </a:ext>
            </a:extLst>
          </p:cNvPr>
          <p:cNvSpPr/>
          <p:nvPr/>
        </p:nvSpPr>
        <p:spPr>
          <a:xfrm rot="9897755">
            <a:off x="6273970" y="4543291"/>
            <a:ext cx="443883" cy="2702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2184F3-0071-4929-8074-68EED24CA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326" y="4082689"/>
            <a:ext cx="3999000" cy="222593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E3D388-4FDE-4F06-B534-E37DEC39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98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How are these images made?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D01C5D-AFBD-4273-9811-2C5583FEC1F9}"/>
              </a:ext>
            </a:extLst>
          </p:cNvPr>
          <p:cNvSpPr txBox="1">
            <a:spLocks/>
          </p:cNvSpPr>
          <p:nvPr/>
        </p:nvSpPr>
        <p:spPr>
          <a:xfrm>
            <a:off x="838200" y="9614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b="1" u="sng" dirty="0"/>
              <a:t>MULTI-BEAM SCATTER IMAGES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B227B1-AC67-40AA-BBF5-6D31922195A2}"/>
              </a:ext>
            </a:extLst>
          </p:cNvPr>
          <p:cNvSpPr/>
          <p:nvPr/>
        </p:nvSpPr>
        <p:spPr>
          <a:xfrm>
            <a:off x="1100831" y="2201662"/>
            <a:ext cx="3373515" cy="1908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B0123C-137B-4BF5-92EC-76C32E5C2177}"/>
              </a:ext>
            </a:extLst>
          </p:cNvPr>
          <p:cNvSpPr/>
          <p:nvPr/>
        </p:nvSpPr>
        <p:spPr>
          <a:xfrm>
            <a:off x="1100830" y="4329852"/>
            <a:ext cx="3373515" cy="1908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852627-4A6A-4C11-86F2-8460062B365C}"/>
              </a:ext>
            </a:extLst>
          </p:cNvPr>
          <p:cNvSpPr txBox="1"/>
          <p:nvPr/>
        </p:nvSpPr>
        <p:spPr>
          <a:xfrm>
            <a:off x="2480451" y="2506462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dirty="0"/>
              <a:t>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AE5328-770A-4A07-B810-196C0DED492C}"/>
              </a:ext>
            </a:extLst>
          </p:cNvPr>
          <p:cNvCxnSpPr>
            <a:cxnSpLocks/>
          </p:cNvCxnSpPr>
          <p:nvPr/>
        </p:nvCxnSpPr>
        <p:spPr>
          <a:xfrm>
            <a:off x="1757779" y="4329849"/>
            <a:ext cx="0" cy="1908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1610CC5-756C-49A9-80EE-5323D0F7BD4D}"/>
              </a:ext>
            </a:extLst>
          </p:cNvPr>
          <p:cNvCxnSpPr>
            <a:cxnSpLocks/>
          </p:cNvCxnSpPr>
          <p:nvPr/>
        </p:nvCxnSpPr>
        <p:spPr>
          <a:xfrm>
            <a:off x="2467756" y="4329849"/>
            <a:ext cx="0" cy="1908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54802-711D-476F-AD96-E606B923EAB2}"/>
              </a:ext>
            </a:extLst>
          </p:cNvPr>
          <p:cNvCxnSpPr>
            <a:cxnSpLocks/>
          </p:cNvCxnSpPr>
          <p:nvPr/>
        </p:nvCxnSpPr>
        <p:spPr>
          <a:xfrm>
            <a:off x="3113721" y="4329849"/>
            <a:ext cx="0" cy="1908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209232-7B16-4B69-B606-0BB68BB090A7}"/>
              </a:ext>
            </a:extLst>
          </p:cNvPr>
          <p:cNvCxnSpPr>
            <a:cxnSpLocks/>
          </p:cNvCxnSpPr>
          <p:nvPr/>
        </p:nvCxnSpPr>
        <p:spPr>
          <a:xfrm>
            <a:off x="3797069" y="4329849"/>
            <a:ext cx="0" cy="1908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D735D6D-2E58-49B3-A410-2F7FE2B984CA}"/>
              </a:ext>
            </a:extLst>
          </p:cNvPr>
          <p:cNvSpPr txBox="1"/>
          <p:nvPr/>
        </p:nvSpPr>
        <p:spPr>
          <a:xfrm>
            <a:off x="1122169" y="4730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5E6280-0586-4C05-8B56-E5C5B50D2286}"/>
              </a:ext>
            </a:extLst>
          </p:cNvPr>
          <p:cNvSpPr txBox="1"/>
          <p:nvPr/>
        </p:nvSpPr>
        <p:spPr>
          <a:xfrm>
            <a:off x="1826856" y="4730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259655-2E63-4774-96D7-E3F7316E48D9}"/>
              </a:ext>
            </a:extLst>
          </p:cNvPr>
          <p:cNvSpPr txBox="1"/>
          <p:nvPr/>
        </p:nvSpPr>
        <p:spPr>
          <a:xfrm>
            <a:off x="2501883" y="4730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773197-5406-4A5A-B873-E966AC50EF46}"/>
              </a:ext>
            </a:extLst>
          </p:cNvPr>
          <p:cNvSpPr txBox="1"/>
          <p:nvPr/>
        </p:nvSpPr>
        <p:spPr>
          <a:xfrm>
            <a:off x="3147849" y="4730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dirty="0"/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57E96D-4911-40F2-B1C9-1ACF2377EB03}"/>
              </a:ext>
            </a:extLst>
          </p:cNvPr>
          <p:cNvSpPr txBox="1"/>
          <p:nvPr/>
        </p:nvSpPr>
        <p:spPr>
          <a:xfrm>
            <a:off x="3831196" y="47302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6600" dirty="0"/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512A1A-432C-409D-A546-968F0E6E0859}"/>
              </a:ext>
            </a:extLst>
          </p:cNvPr>
          <p:cNvSpPr txBox="1"/>
          <p:nvPr/>
        </p:nvSpPr>
        <p:spPr>
          <a:xfrm>
            <a:off x="4657399" y="2971345"/>
            <a:ext cx="195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single-beam image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D7D071-B1B9-400F-B639-64B26DAAEAE5}"/>
              </a:ext>
            </a:extLst>
          </p:cNvPr>
          <p:cNvSpPr txBox="1"/>
          <p:nvPr/>
        </p:nvSpPr>
        <p:spPr>
          <a:xfrm>
            <a:off x="4715522" y="5099532"/>
            <a:ext cx="175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five-beam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3A557-7849-41EB-AF3D-435147585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7" r="18110" b="27794"/>
          <a:stretch/>
        </p:blipFill>
        <p:spPr>
          <a:xfrm>
            <a:off x="7622123" y="4418289"/>
            <a:ext cx="3632518" cy="1620344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7EB8B6BB-1238-4012-A957-61A9488F9FBE}"/>
              </a:ext>
            </a:extLst>
          </p:cNvPr>
          <p:cNvSpPr/>
          <p:nvPr/>
        </p:nvSpPr>
        <p:spPr>
          <a:xfrm>
            <a:off x="6792909" y="5149079"/>
            <a:ext cx="443883" cy="2702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D83A01-5213-46B0-9661-BA24D1345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7" t="33598" r="2774" b="1767"/>
          <a:stretch/>
        </p:blipFill>
        <p:spPr>
          <a:xfrm>
            <a:off x="7622123" y="2345839"/>
            <a:ext cx="3312541" cy="1620344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1A801B7E-AE2B-4315-836E-69695A957D4B}"/>
              </a:ext>
            </a:extLst>
          </p:cNvPr>
          <p:cNvSpPr/>
          <p:nvPr/>
        </p:nvSpPr>
        <p:spPr>
          <a:xfrm>
            <a:off x="6792910" y="3020892"/>
            <a:ext cx="443883" cy="2702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79228-BDC7-4CCC-AE80-D685C5B8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437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Possible solutions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4E7285-46CE-4B19-AB7F-F65C4EF41727}"/>
              </a:ext>
            </a:extLst>
          </p:cNvPr>
          <p:cNvCxnSpPr/>
          <p:nvPr/>
        </p:nvCxnSpPr>
        <p:spPr>
          <a:xfrm>
            <a:off x="6096000" y="1686757"/>
            <a:ext cx="0" cy="4168574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D14B165-864D-4094-A45D-62CBB109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00" y="4117233"/>
            <a:ext cx="3258936" cy="1738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512158-656C-41AD-A5CD-3AAB3D57784B}"/>
              </a:ext>
            </a:extLst>
          </p:cNvPr>
          <p:cNvSpPr txBox="1"/>
          <p:nvPr/>
        </p:nvSpPr>
        <p:spPr>
          <a:xfrm>
            <a:off x="6380508" y="1686757"/>
            <a:ext cx="320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High end:</a:t>
            </a:r>
          </a:p>
          <a:p>
            <a:r>
              <a:rPr lang="en-CA" dirty="0"/>
              <a:t>Post-processing of the image</a:t>
            </a:r>
          </a:p>
          <a:p>
            <a:pPr marL="285750" indent="-285750">
              <a:buFontTx/>
              <a:buChar char="-"/>
            </a:pPr>
            <a:r>
              <a:rPr lang="en-CA" dirty="0"/>
              <a:t>Is there a consistent pattern?</a:t>
            </a:r>
          </a:p>
          <a:p>
            <a:pPr marL="285750" indent="-285750">
              <a:buFontTx/>
              <a:buChar char="-"/>
            </a:pPr>
            <a:r>
              <a:rPr lang="en-CA" dirty="0"/>
              <a:t>The focus of this research!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2338A7-941C-4C30-8067-E04E563A5F51}"/>
              </a:ext>
            </a:extLst>
          </p:cNvPr>
          <p:cNvSpPr txBox="1"/>
          <p:nvPr/>
        </p:nvSpPr>
        <p:spPr>
          <a:xfrm>
            <a:off x="6380508" y="4932001"/>
            <a:ext cx="3035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Low end:</a:t>
            </a:r>
          </a:p>
          <a:p>
            <a:r>
              <a:rPr lang="en-CA" dirty="0"/>
              <a:t>Fixing the root of the problem</a:t>
            </a:r>
          </a:p>
          <a:p>
            <a:pPr marL="285750" indent="-285750">
              <a:buFontTx/>
              <a:buChar char="-"/>
            </a:pPr>
            <a:r>
              <a:rPr lang="en-CA" dirty="0"/>
              <a:t>Disentanglement algorithm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F0CD6C-D185-4D4F-8480-0E9C99395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88" y="1711746"/>
            <a:ext cx="2607148" cy="17380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A7AF9-F9D0-4C54-96BD-459F5C6B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8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661321-E63A-4156-B9EF-B236DB405884}"/>
                  </a:ext>
                </a:extLst>
              </p:cNvPr>
              <p:cNvSpPr txBox="1"/>
              <p:nvPr/>
            </p:nvSpPr>
            <p:spPr>
              <a:xfrm>
                <a:off x="391591" y="6404657"/>
                <a:ext cx="57518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100" b="0" i="1" smtClean="0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CA" sz="1100" dirty="0"/>
                  <a:t> images courtesy of </a:t>
                </a:r>
                <a:r>
                  <a:rPr lang="en-CA" sz="1100" i="1" dirty="0"/>
                  <a:t>Negative Space</a:t>
                </a:r>
                <a:r>
                  <a:rPr lang="en-CA" sz="1100" dirty="0"/>
                  <a:t> and </a:t>
                </a:r>
                <a:r>
                  <a:rPr lang="en-CA" sz="1100" i="1" dirty="0" err="1"/>
                  <a:t>Pixabay</a:t>
                </a:r>
                <a:r>
                  <a:rPr lang="en-CA" sz="1100" dirty="0"/>
                  <a:t> (free for commercial use under the CC0 license)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661321-E63A-4156-B9EF-B236DB405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591" y="6404657"/>
                <a:ext cx="5751896" cy="261610"/>
              </a:xfrm>
              <a:prstGeom prst="rect">
                <a:avLst/>
              </a:prstGeom>
              <a:blipFill>
                <a:blip r:embed="rId4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5616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955F-C06C-4E24-A255-3E8EE1A7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The Fourier transform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67C3B6A9-BADB-4B23-8ED2-5ED6C5D27B61}"/>
              </a:ext>
            </a:extLst>
          </p:cNvPr>
          <p:cNvSpPr/>
          <p:nvPr/>
        </p:nvSpPr>
        <p:spPr>
          <a:xfrm>
            <a:off x="5681707" y="3334193"/>
            <a:ext cx="825623" cy="3440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D6F81-4B91-42CB-84F1-02C0190DB1BF}"/>
              </a:ext>
            </a:extLst>
          </p:cNvPr>
          <p:cNvSpPr txBox="1"/>
          <p:nvPr/>
        </p:nvSpPr>
        <p:spPr>
          <a:xfrm>
            <a:off x="3847781" y="5364399"/>
            <a:ext cx="449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/>
              <a:t>The Fourier transform breaks a function down</a:t>
            </a:r>
          </a:p>
          <a:p>
            <a:pPr algn="ctr"/>
            <a:r>
              <a:rPr lang="en-CA" dirty="0"/>
              <a:t>into its sinusoidal components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69EC72-E417-4B05-A0C3-19C881B5E287}"/>
              </a:ext>
            </a:extLst>
          </p:cNvPr>
          <p:cNvSpPr txBox="1"/>
          <p:nvPr/>
        </p:nvSpPr>
        <p:spPr>
          <a:xfrm>
            <a:off x="2562157" y="1911971"/>
            <a:ext cx="159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spatial domain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DBE83-EBFE-4DE4-BF8F-6160C74D680A}"/>
              </a:ext>
            </a:extLst>
          </p:cNvPr>
          <p:cNvCxnSpPr/>
          <p:nvPr/>
        </p:nvCxnSpPr>
        <p:spPr>
          <a:xfrm flipV="1">
            <a:off x="2136058" y="2485748"/>
            <a:ext cx="0" cy="22282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846942F-61B4-4677-9ABB-35830283FA77}"/>
              </a:ext>
            </a:extLst>
          </p:cNvPr>
          <p:cNvCxnSpPr>
            <a:cxnSpLocks/>
          </p:cNvCxnSpPr>
          <p:nvPr/>
        </p:nvCxnSpPr>
        <p:spPr>
          <a:xfrm flipV="1">
            <a:off x="2122723" y="4714042"/>
            <a:ext cx="2476870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DEABB5-3261-495E-BA54-A345EC3E852D}"/>
              </a:ext>
            </a:extLst>
          </p:cNvPr>
          <p:cNvSpPr txBox="1"/>
          <p:nvPr/>
        </p:nvSpPr>
        <p:spPr>
          <a:xfrm rot="16200000">
            <a:off x="865860" y="3415228"/>
            <a:ext cx="20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strength of function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9007AE-68AF-4688-A305-4CB4B5AA1A00}"/>
              </a:ext>
            </a:extLst>
          </p:cNvPr>
          <p:cNvSpPr txBox="1"/>
          <p:nvPr/>
        </p:nvSpPr>
        <p:spPr>
          <a:xfrm>
            <a:off x="2922289" y="471267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space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870B365-1F51-4140-97FF-A6C132CD06A8}"/>
              </a:ext>
            </a:extLst>
          </p:cNvPr>
          <p:cNvSpPr/>
          <p:nvPr/>
        </p:nvSpPr>
        <p:spPr>
          <a:xfrm>
            <a:off x="2136058" y="3335256"/>
            <a:ext cx="2292532" cy="914995"/>
          </a:xfrm>
          <a:custGeom>
            <a:avLst/>
            <a:gdLst>
              <a:gd name="connsiteX0" fmla="*/ 0 w 2292532"/>
              <a:gd name="connsiteY0" fmla="*/ 914995 h 914995"/>
              <a:gd name="connsiteX1" fmla="*/ 391886 w 2292532"/>
              <a:gd name="connsiteY1" fmla="*/ 144286 h 914995"/>
              <a:gd name="connsiteX2" fmla="*/ 770709 w 2292532"/>
              <a:gd name="connsiteY2" fmla="*/ 464326 h 914995"/>
              <a:gd name="connsiteX3" fmla="*/ 979714 w 2292532"/>
              <a:gd name="connsiteY3" fmla="*/ 294509 h 914995"/>
              <a:gd name="connsiteX4" fmla="*/ 1332412 w 2292532"/>
              <a:gd name="connsiteY4" fmla="*/ 653737 h 914995"/>
              <a:gd name="connsiteX5" fmla="*/ 1822269 w 2292532"/>
              <a:gd name="connsiteY5" fmla="*/ 7126 h 914995"/>
              <a:gd name="connsiteX6" fmla="*/ 2168434 w 2292532"/>
              <a:gd name="connsiteY6" fmla="*/ 301040 h 914995"/>
              <a:gd name="connsiteX7" fmla="*/ 2292532 w 2292532"/>
              <a:gd name="connsiteY7" fmla="*/ 183475 h 91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2532" h="914995">
                <a:moveTo>
                  <a:pt x="0" y="914995"/>
                </a:moveTo>
                <a:cubicBezTo>
                  <a:pt x="131717" y="567196"/>
                  <a:pt x="263435" y="219397"/>
                  <a:pt x="391886" y="144286"/>
                </a:cubicBezTo>
                <a:cubicBezTo>
                  <a:pt x="520338" y="69174"/>
                  <a:pt x="672738" y="439289"/>
                  <a:pt x="770709" y="464326"/>
                </a:cubicBezTo>
                <a:cubicBezTo>
                  <a:pt x="868680" y="489363"/>
                  <a:pt x="886097" y="262941"/>
                  <a:pt x="979714" y="294509"/>
                </a:cubicBezTo>
                <a:cubicBezTo>
                  <a:pt x="1073331" y="326077"/>
                  <a:pt x="1191986" y="701634"/>
                  <a:pt x="1332412" y="653737"/>
                </a:cubicBezTo>
                <a:cubicBezTo>
                  <a:pt x="1472838" y="605840"/>
                  <a:pt x="1682932" y="65909"/>
                  <a:pt x="1822269" y="7126"/>
                </a:cubicBezTo>
                <a:cubicBezTo>
                  <a:pt x="1961606" y="-51657"/>
                  <a:pt x="2090057" y="271649"/>
                  <a:pt x="2168434" y="301040"/>
                </a:cubicBezTo>
                <a:cubicBezTo>
                  <a:pt x="2246811" y="330431"/>
                  <a:pt x="2269671" y="256953"/>
                  <a:pt x="2292532" y="183475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7A3449-99B0-460B-8636-4225D24CC3BA}"/>
              </a:ext>
            </a:extLst>
          </p:cNvPr>
          <p:cNvSpPr txBox="1"/>
          <p:nvPr/>
        </p:nvSpPr>
        <p:spPr>
          <a:xfrm>
            <a:off x="8154158" y="1911971"/>
            <a:ext cx="192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frequency domain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7FD6022-A813-4F7F-929C-92DF267D1C0C}"/>
              </a:ext>
            </a:extLst>
          </p:cNvPr>
          <p:cNvCxnSpPr/>
          <p:nvPr/>
        </p:nvCxnSpPr>
        <p:spPr>
          <a:xfrm flipV="1">
            <a:off x="7877493" y="2485748"/>
            <a:ext cx="0" cy="22282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BB3AAA7-FE30-49AF-B329-B308E22C14FD}"/>
              </a:ext>
            </a:extLst>
          </p:cNvPr>
          <p:cNvCxnSpPr>
            <a:cxnSpLocks/>
          </p:cNvCxnSpPr>
          <p:nvPr/>
        </p:nvCxnSpPr>
        <p:spPr>
          <a:xfrm flipV="1">
            <a:off x="7864158" y="4714042"/>
            <a:ext cx="2476870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B97140C-CBF5-4EE9-A89E-1E80072839AB}"/>
              </a:ext>
            </a:extLst>
          </p:cNvPr>
          <p:cNvSpPr txBox="1"/>
          <p:nvPr/>
        </p:nvSpPr>
        <p:spPr>
          <a:xfrm rot="16200000">
            <a:off x="6613706" y="3415228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strength of sinusoid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E80259-15FB-411E-8DCE-E1CACB3BF0E8}"/>
              </a:ext>
            </a:extLst>
          </p:cNvPr>
          <p:cNvSpPr txBox="1"/>
          <p:nvPr/>
        </p:nvSpPr>
        <p:spPr>
          <a:xfrm>
            <a:off x="8537276" y="4714042"/>
            <a:ext cx="1130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frequency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5F1FBF-4DC4-4298-A2B8-74366105A367}"/>
              </a:ext>
            </a:extLst>
          </p:cNvPr>
          <p:cNvCxnSpPr/>
          <p:nvPr/>
        </p:nvCxnSpPr>
        <p:spPr>
          <a:xfrm flipV="1">
            <a:off x="8537276" y="3599894"/>
            <a:ext cx="0" cy="111414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98CC4DE-18FC-4B72-8970-31199CE96B05}"/>
              </a:ext>
            </a:extLst>
          </p:cNvPr>
          <p:cNvCxnSpPr>
            <a:cxnSpLocks/>
          </p:cNvCxnSpPr>
          <p:nvPr/>
        </p:nvCxnSpPr>
        <p:spPr>
          <a:xfrm flipV="1">
            <a:off x="8956006" y="2920753"/>
            <a:ext cx="0" cy="179328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2AD9E7-1B46-4680-9C0B-E887B6AAA594}"/>
              </a:ext>
            </a:extLst>
          </p:cNvPr>
          <p:cNvCxnSpPr>
            <a:cxnSpLocks/>
          </p:cNvCxnSpPr>
          <p:nvPr/>
        </p:nvCxnSpPr>
        <p:spPr>
          <a:xfrm flipV="1">
            <a:off x="9188305" y="4156968"/>
            <a:ext cx="0" cy="5570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7A41073-2525-48DD-91C4-FC7D4862145A}"/>
              </a:ext>
            </a:extLst>
          </p:cNvPr>
          <p:cNvCxnSpPr>
            <a:cxnSpLocks/>
          </p:cNvCxnSpPr>
          <p:nvPr/>
        </p:nvCxnSpPr>
        <p:spPr>
          <a:xfrm flipV="1">
            <a:off x="10043542" y="3266983"/>
            <a:ext cx="0" cy="14470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A083EABA-DBBC-475C-A1DA-9B470A2A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AEF09-5AF2-40F6-A1B0-9165BF6A97A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1818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629</Words>
  <Application>Microsoft Office PowerPoint</Application>
  <PresentationFormat>Widescreen</PresentationFormat>
  <Paragraphs>171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Office Theme</vt:lpstr>
      <vt:lpstr>An analysis of X-ray scatter images using convolution and Fourier transform techniques</vt:lpstr>
      <vt:lpstr>The scatter image</vt:lpstr>
      <vt:lpstr>Presentation roadmap</vt:lpstr>
      <vt:lpstr>How are these images made?</vt:lpstr>
      <vt:lpstr>How are these images made?</vt:lpstr>
      <vt:lpstr>How are these images made?</vt:lpstr>
      <vt:lpstr>How are these images made?</vt:lpstr>
      <vt:lpstr>Possible solutions</vt:lpstr>
      <vt:lpstr>The Fourier transform</vt:lpstr>
      <vt:lpstr>The Fourier transform</vt:lpstr>
      <vt:lpstr>Analyzing the Fourier transform</vt:lpstr>
      <vt:lpstr>Analyzing the Fourier transform</vt:lpstr>
      <vt:lpstr>Analyzing the Fourier transform</vt:lpstr>
      <vt:lpstr>Analyzing the Fourier transform</vt:lpstr>
      <vt:lpstr>Convolution</vt:lpstr>
      <vt:lpstr>Convolution</vt:lpstr>
      <vt:lpstr>Convolution</vt:lpstr>
      <vt:lpstr>Convolution Theorem and Deconvolution</vt:lpstr>
      <vt:lpstr>Deconvolving the image</vt:lpstr>
      <vt:lpstr>Deconvolving the image</vt:lpstr>
      <vt:lpstr>Working as a summer student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X-ray scatter images using convolution and Fourier transform techniques</dc:title>
  <dc:creator>Cristian Ciobanu</dc:creator>
  <cp:lastModifiedBy>Cristian Ciobanu</cp:lastModifiedBy>
  <cp:revision>102</cp:revision>
  <dcterms:created xsi:type="dcterms:W3CDTF">2018-09-12T15:37:24Z</dcterms:created>
  <dcterms:modified xsi:type="dcterms:W3CDTF">2018-09-17T15:13:18Z</dcterms:modified>
</cp:coreProperties>
</file>